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rels" ContentType="application/vnd.openxmlformats-package.relationships+xml"/>
  <Default Extension="xml" ContentType="application/xml"/>
  <Default Extension="fntdata" ContentType="application/x-fontdata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708" r:id="rId1"/>
  </p:sldMasterIdLst>
  <p:notesMasterIdLst>
    <p:notesMasterId r:id="rId26"/>
  </p:notesMasterIdLst>
  <p:handoutMasterIdLst>
    <p:handoutMasterId r:id="rId27"/>
  </p:handoutMasterIdLst>
  <p:sldIdLst>
    <p:sldId id="634" r:id="rId2"/>
    <p:sldId id="525" r:id="rId3"/>
    <p:sldId id="586" r:id="rId4"/>
    <p:sldId id="256" r:id="rId5"/>
    <p:sldId id="526" r:id="rId6"/>
    <p:sldId id="721" r:id="rId7"/>
    <p:sldId id="556" r:id="rId8"/>
    <p:sldId id="698" r:id="rId9"/>
    <p:sldId id="651" r:id="rId10"/>
    <p:sldId id="679" r:id="rId11"/>
    <p:sldId id="680" r:id="rId12"/>
    <p:sldId id="681" r:id="rId13"/>
    <p:sldId id="683" r:id="rId14"/>
    <p:sldId id="684" r:id="rId15"/>
    <p:sldId id="687" r:id="rId16"/>
    <p:sldId id="688" r:id="rId17"/>
    <p:sldId id="689" r:id="rId18"/>
    <p:sldId id="717" r:id="rId19"/>
    <p:sldId id="718" r:id="rId20"/>
    <p:sldId id="544" r:id="rId21"/>
    <p:sldId id="691" r:id="rId22"/>
    <p:sldId id="692" r:id="rId23"/>
    <p:sldId id="693" r:id="rId24"/>
    <p:sldId id="720" r:id="rId25"/>
  </p:sldIdLst>
  <p:sldSz cx="9144000" cy="5143500" type="screen16x9"/>
  <p:notesSz cx="6858000" cy="9144000"/>
  <p:embeddedFontLst>
    <p:embeddedFont>
      <p:font typeface="Cambria Math" pitchFamily="18" charset="0"/>
      <p:regular r:id="rId28"/>
    </p:embeddedFont>
    <p:embeddedFont>
      <p:font typeface="隶书" pitchFamily="49" charset="-122"/>
      <p:regular r:id="rId29"/>
    </p:embeddedFont>
    <p:embeddedFont>
      <p:font typeface="Calibri" pitchFamily="34" charset="0"/>
      <p:regular r:id="rId30"/>
      <p:bold r:id="rId31"/>
      <p:italic r:id="rId32"/>
      <p:boldItalic r:id="rId33"/>
    </p:embeddedFont>
    <p:embeddedFont>
      <p:font typeface="黑体" pitchFamily="49" charset="-122"/>
      <p:regular r:id="rId34"/>
    </p:embeddedFont>
    <p:embeddedFont>
      <p:font typeface="楷体" pitchFamily="49" charset="-122"/>
      <p:regular r:id="rId35"/>
    </p:embeddedFont>
  </p:embeddedFontLst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65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FB0"/>
    <a:srgbClr val="FD9F00"/>
    <a:srgbClr val="4EC1B8"/>
    <a:srgbClr val="4ECE9F"/>
    <a:srgbClr val="77CF2E"/>
    <a:srgbClr val="85BD4B"/>
    <a:srgbClr val="B8E5F8"/>
    <a:srgbClr val="E0F1EF"/>
    <a:srgbClr val="FFE916"/>
    <a:srgbClr val="FDDC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72" autoAdjust="0"/>
    <p:restoredTop sz="95062" autoAdjust="0"/>
  </p:normalViewPr>
  <p:slideViewPr>
    <p:cSldViewPr showGuides="1">
      <p:cViewPr varScale="1">
        <p:scale>
          <a:sx n="140" d="100"/>
          <a:sy n="140" d="100"/>
        </p:scale>
        <p:origin x="-882" y="-90"/>
      </p:cViewPr>
      <p:guideLst>
        <p:guide orient="horz" pos="166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6.fntdata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5.fntdata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1.fntdata"/><Relationship Id="rId36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font" Target="fonts/font3.fntdata"/><Relationship Id="rId35" Type="http://schemas.openxmlformats.org/officeDocument/2006/relationships/font" Target="fonts/font8.fntdata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pPr>
              <a:defRPr/>
            </a:pPr>
            <a:fld id="{18006E18-4BEF-4595-B3B6-2ABF2F04905E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71220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normAutofit/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pPr>
              <a:defRPr/>
            </a:pPr>
            <a:fld id="{395A52D7-8F67-41F0-A534-CB8A9A4DB925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580306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95A52D7-8F67-41F0-A534-CB8A9A4DB925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61586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5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7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8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2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6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20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2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629357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当堂训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6"/>
          <p:cNvSpPr txBox="1">
            <a:spLocks noChangeArrowheads="1"/>
          </p:cNvSpPr>
          <p:nvPr userDrawn="1"/>
        </p:nvSpPr>
        <p:spPr bwMode="auto">
          <a:xfrm>
            <a:off x="1113723" y="267632"/>
            <a:ext cx="1624375" cy="523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390" tIns="45694" rIns="91390" bIns="45694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816356" eaLnBrk="1" hangingPunct="1"/>
            <a:r>
              <a:rPr kumimoji="1"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当堂训练</a:t>
            </a:r>
          </a:p>
        </p:txBody>
      </p:sp>
      <p:cxnSp>
        <p:nvCxnSpPr>
          <p:cNvPr id="5" name="直接连接符 4"/>
          <p:cNvCxnSpPr/>
          <p:nvPr userDrawn="1"/>
        </p:nvCxnSpPr>
        <p:spPr>
          <a:xfrm>
            <a:off x="647784" y="786591"/>
            <a:ext cx="8497406" cy="635"/>
          </a:xfrm>
          <a:prstGeom prst="line">
            <a:avLst/>
          </a:prstGeom>
          <a:ln w="3810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图片 5" descr="笔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11593" y="195538"/>
            <a:ext cx="490919" cy="694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87647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课后作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/>
          <a:srcRect t="17556" b="14741"/>
          <a:stretch>
            <a:fillRect/>
          </a:stretch>
        </p:blipFill>
        <p:spPr>
          <a:xfrm>
            <a:off x="565157" y="246384"/>
            <a:ext cx="8013065" cy="469836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>
            <a:lum contrast="-12000"/>
          </a:blip>
          <a:srcRect t="40148" b="36667"/>
          <a:stretch>
            <a:fillRect/>
          </a:stretch>
        </p:blipFill>
        <p:spPr>
          <a:xfrm>
            <a:off x="2048834" y="915036"/>
            <a:ext cx="5046344" cy="864627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3347550" y="999564"/>
            <a:ext cx="2448272" cy="584775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algn="ctr" defTabSz="816356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32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课后作业</a:t>
            </a:r>
          </a:p>
        </p:txBody>
      </p:sp>
    </p:spTree>
    <p:extLst>
      <p:ext uri="{BB962C8B-B14F-4D97-AF65-F5344CB8AC3E}">
        <p14:creationId xmlns:p14="http://schemas.microsoft.com/office/powerpoint/2010/main" val="7849247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36012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49222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1626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单元内容结构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 userDrawn="1"/>
        </p:nvCxnSpPr>
        <p:spPr>
          <a:xfrm>
            <a:off x="0" y="843280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6"/>
          <p:cNvSpPr txBox="1">
            <a:spLocks noChangeArrowheads="1"/>
          </p:cNvSpPr>
          <p:nvPr userDrawn="1"/>
        </p:nvSpPr>
        <p:spPr bwMode="auto">
          <a:xfrm>
            <a:off x="787769" y="160658"/>
            <a:ext cx="3497745" cy="521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11" tIns="45705" rIns="91411" bIns="4570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800" dirty="0">
                <a:solidFill>
                  <a:prstClr val="black"/>
                </a:solidFill>
                <a:latin typeface="Calibri"/>
                <a:ea typeface="黑体" panose="02010609060101010101" pitchFamily="49" charset="-122"/>
              </a:rPr>
              <a:t>单元内容结构图</a:t>
            </a:r>
          </a:p>
        </p:txBody>
      </p:sp>
      <p:cxnSp>
        <p:nvCxnSpPr>
          <p:cNvPr id="7" name="直接连接符 6"/>
          <p:cNvCxnSpPr/>
          <p:nvPr userDrawn="1"/>
        </p:nvCxnSpPr>
        <p:spPr>
          <a:xfrm>
            <a:off x="388621" y="648970"/>
            <a:ext cx="3024000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菱形 8"/>
          <p:cNvSpPr/>
          <p:nvPr userDrawn="1">
            <p:custDataLst>
              <p:tags r:id="rId1"/>
            </p:custDataLst>
          </p:nvPr>
        </p:nvSpPr>
        <p:spPr>
          <a:xfrm>
            <a:off x="391159" y="235171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1" tIns="45691" rIns="91381" bIns="45691" anchor="ctr"/>
          <a:lstStyle/>
          <a:p>
            <a:pPr algn="ctr">
              <a:defRPr/>
            </a:pPr>
            <a:endParaRPr kumimoji="1" lang="zh-CN" altLang="en-US" sz="2200" b="1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6397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菱形 3"/>
          <p:cNvSpPr/>
          <p:nvPr userDrawn="1">
            <p:custDataLst>
              <p:tags r:id="rId2"/>
            </p:custDataLst>
          </p:nvPr>
        </p:nvSpPr>
        <p:spPr>
          <a:xfrm>
            <a:off x="391159" y="235169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0" tIns="45696" rIns="91390" bIns="45696" anchor="ctr"/>
          <a:lstStyle/>
          <a:p>
            <a:pPr algn="ctr" defTabSz="816356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kumimoji="1" lang="zh-CN" altLang="en-US" sz="1600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  <p:cxnSp>
        <p:nvCxnSpPr>
          <p:cNvPr id="5" name="直接连接符 4"/>
          <p:cNvCxnSpPr/>
          <p:nvPr userDrawn="1">
            <p:custDataLst>
              <p:tags r:id="rId3"/>
            </p:custDataLst>
          </p:nvPr>
        </p:nvCxnSpPr>
        <p:spPr>
          <a:xfrm>
            <a:off x="388622" y="648969"/>
            <a:ext cx="1951132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4"/>
            </p:custDataLst>
          </p:nvPr>
        </p:nvSpPr>
        <p:spPr>
          <a:xfrm>
            <a:off x="775673" y="129126"/>
            <a:ext cx="1605280" cy="52197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defTabSz="816356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学习目标</a:t>
            </a:r>
          </a:p>
        </p:txBody>
      </p:sp>
    </p:spTree>
    <p:extLst>
      <p:ext uri="{BB962C8B-B14F-4D97-AF65-F5344CB8AC3E}">
        <p14:creationId xmlns:p14="http://schemas.microsoft.com/office/powerpoint/2010/main" val="17490416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重难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 userDrawn="1"/>
        </p:nvCxnSpPr>
        <p:spPr>
          <a:xfrm>
            <a:off x="0" y="843280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6"/>
          <p:cNvSpPr txBox="1">
            <a:spLocks noChangeArrowheads="1"/>
          </p:cNvSpPr>
          <p:nvPr userDrawn="1"/>
        </p:nvSpPr>
        <p:spPr bwMode="auto">
          <a:xfrm>
            <a:off x="787769" y="160658"/>
            <a:ext cx="3497745" cy="521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11" tIns="45705" rIns="91411" bIns="4570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800" dirty="0">
                <a:solidFill>
                  <a:prstClr val="black"/>
                </a:solidFill>
                <a:latin typeface="Calibri"/>
                <a:ea typeface="黑体" panose="02010609060101010101" pitchFamily="49" charset="-122"/>
              </a:rPr>
              <a:t>学习重难点</a:t>
            </a:r>
          </a:p>
        </p:txBody>
      </p:sp>
      <p:cxnSp>
        <p:nvCxnSpPr>
          <p:cNvPr id="7" name="直接连接符 6"/>
          <p:cNvCxnSpPr/>
          <p:nvPr userDrawn="1"/>
        </p:nvCxnSpPr>
        <p:spPr>
          <a:xfrm>
            <a:off x="388620" y="648970"/>
            <a:ext cx="2304000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菱形 8"/>
          <p:cNvSpPr/>
          <p:nvPr userDrawn="1">
            <p:custDataLst>
              <p:tags r:id="rId1"/>
            </p:custDataLst>
          </p:nvPr>
        </p:nvSpPr>
        <p:spPr>
          <a:xfrm>
            <a:off x="391159" y="235171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1" tIns="45691" rIns="91381" bIns="45691" anchor="ctr"/>
          <a:lstStyle/>
          <a:p>
            <a:pPr algn="ctr">
              <a:defRPr/>
            </a:pPr>
            <a:endParaRPr kumimoji="1" lang="zh-CN" altLang="en-US" sz="2200" b="1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771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入新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388622" y="648969"/>
            <a:ext cx="1951132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775673" y="127001"/>
            <a:ext cx="1605280" cy="52197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defTabSz="816356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导入新课</a:t>
            </a: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391159" y="235169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0" tIns="45696" rIns="91390" bIns="45696" anchor="ctr"/>
          <a:lstStyle/>
          <a:p>
            <a:pPr algn="ctr" defTabSz="816356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kumimoji="1" lang="zh-CN" altLang="en-US" sz="1600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69107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388622" y="648969"/>
            <a:ext cx="1951132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775673" y="135534"/>
            <a:ext cx="1605280" cy="52197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defTabSz="816356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探究新知</a:t>
            </a: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391159" y="235169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0" tIns="45696" rIns="91390" bIns="45696" anchor="ctr"/>
          <a:lstStyle/>
          <a:p>
            <a:pPr algn="ctr" defTabSz="816356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kumimoji="1" lang="zh-CN" altLang="en-US" sz="1600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17830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课堂小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388622" y="648969"/>
            <a:ext cx="1951132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775673" y="129126"/>
            <a:ext cx="1605280" cy="52197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defTabSz="816356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课堂小结</a:t>
            </a: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391159" y="235169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0" tIns="45696" rIns="91390" bIns="45696" anchor="ctr"/>
          <a:lstStyle/>
          <a:p>
            <a:pPr algn="ctr" defTabSz="816356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kumimoji="1" lang="zh-CN" altLang="en-US" sz="1600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06205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巩固练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388622" y="648969"/>
            <a:ext cx="1951132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775673" y="129126"/>
            <a:ext cx="1605280" cy="52197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defTabSz="816356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巩固练习</a:t>
            </a: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391159" y="235169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0" tIns="45696" rIns="91390" bIns="45696" anchor="ctr"/>
          <a:lstStyle/>
          <a:p>
            <a:pPr algn="ctr" defTabSz="816356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kumimoji="1" lang="zh-CN" altLang="en-US" sz="1600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70991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>
            <p:custDataLst>
              <p:tags r:id="rId15"/>
            </p:custDataLst>
          </p:nvPr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9396" y="195582"/>
            <a:ext cx="1283909" cy="520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9246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</p:sldLayoutIdLst>
  <p:txStyles>
    <p:titleStyle>
      <a:lvl1pPr algn="ctr" defTabSz="914264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50" indent="-342850" algn="l" defTabSz="914264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38" indent="-285708" algn="l" defTabSz="914264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30" indent="-228566" algn="l" defTabSz="914264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960" indent="-228566" algn="l" defTabSz="914264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090" indent="-228566" algn="l" defTabSz="914264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224" indent="-228566" algn="l" defTabSz="914264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55" indent="-228566" algn="l" defTabSz="914264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86" indent="-228566" algn="l" defTabSz="914264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618" indent="-228566" algn="l" defTabSz="914264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32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64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95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26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57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90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920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052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8.wmf"/><Relationship Id="rId4" Type="http://schemas.openxmlformats.org/officeDocument/2006/relationships/oleObject" Target="../embeddings/oleObject4.bin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2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5.wmf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6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59105" y="1042670"/>
            <a:ext cx="8412480" cy="29533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4800" dirty="0"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  <a:sym typeface="+mn-ea"/>
              </a:rPr>
              <a:t>第五章</a:t>
            </a:r>
            <a:r>
              <a:rPr lang="en-US" altLang="zh-CN" sz="4800" dirty="0"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  <a:sym typeface="+mn-ea"/>
              </a:rPr>
              <a:t>  </a:t>
            </a:r>
            <a:r>
              <a:rPr lang="zh-CN" altLang="en-US" sz="4800" dirty="0"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  <a:sym typeface="+mn-ea"/>
              </a:rPr>
              <a:t>一元一次方程</a:t>
            </a:r>
            <a:r>
              <a:rPr lang="zh-CN" altLang="en-US" sz="3200" dirty="0"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  <a:sym typeface="+mn-ea"/>
              </a:rPr>
              <a:t>  </a:t>
            </a:r>
            <a:endParaRPr lang="en-US" altLang="zh-CN" sz="3200" dirty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en-US" altLang="zh-CN" sz="40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   5.2  </a:t>
            </a:r>
            <a:r>
              <a:rPr lang="zh-CN" altLang="en-US" sz="40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解一元一次方程</a:t>
            </a:r>
            <a:r>
              <a:rPr lang="zh-CN" altLang="en-US" sz="32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   </a:t>
            </a:r>
            <a:endParaRPr lang="en-US" altLang="zh-CN" sz="3200" dirty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zh-CN" altLang="en-US" sz="36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第</a:t>
            </a:r>
            <a:r>
              <a:rPr lang="en-US" altLang="zh-CN" sz="36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1</a:t>
            </a:r>
            <a:r>
              <a:rPr lang="zh-CN" altLang="en-US" sz="36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课时</a:t>
            </a:r>
            <a:r>
              <a:rPr lang="en-US" altLang="zh-CN" sz="36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lang="zh-CN" altLang="en-US" sz="36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利用合并同类项解一元一次方程</a:t>
            </a:r>
            <a:r>
              <a:rPr lang="zh-CN" altLang="en-US" sz="32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 </a:t>
            </a:r>
            <a:endParaRPr lang="zh-CN" altLang="en-US" sz="3200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文本框 100"/>
          <p:cNvSpPr txBox="1"/>
          <p:nvPr/>
        </p:nvSpPr>
        <p:spPr>
          <a:xfrm>
            <a:off x="829373" y="1686414"/>
            <a:ext cx="8207123" cy="65684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eaLnBrk="1" latinLnBrk="0" hangingPunct="1">
              <a:lnSpc>
                <a:spcPct val="150000"/>
              </a:lnSpc>
            </a:pPr>
            <a:r>
              <a:rPr sz="2800" b="0" dirty="0" err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思考：上面解方程中“合并同类项”起了什么作用</a:t>
            </a:r>
            <a:r>
              <a:rPr sz="28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？</a:t>
            </a: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574040" y="2424430"/>
            <a:ext cx="7983855" cy="1949508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latinLnBrk="0" hangingPunct="1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　  </a:t>
            </a:r>
            <a:r>
              <a:rPr kumimoji="1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合并同类项的目的就是化简方程，它是一种恒等变形，可以使方程变得简单，并逐步使方程向</a:t>
            </a:r>
            <a:endParaRPr kumimoji="1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1" latinLnBrk="0" hangingPunct="1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28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1" lang="zh-CN" altLang="en-US" sz="2800" b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＝</a:t>
            </a:r>
            <a:r>
              <a:rPr kumimoji="1" lang="en-US" altLang="zh-CN" sz="28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kumimoji="1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的形式转化．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82E19A83-DFCC-D01A-828B-09D7AE6C326B}"/>
              </a:ext>
            </a:extLst>
          </p:cNvPr>
          <p:cNvGrpSpPr/>
          <p:nvPr/>
        </p:nvGrpSpPr>
        <p:grpSpPr>
          <a:xfrm>
            <a:off x="862716" y="1103883"/>
            <a:ext cx="3666199" cy="461665"/>
            <a:chOff x="460374" y="864542"/>
            <a:chExt cx="3666199" cy="461665"/>
          </a:xfrm>
        </p:grpSpPr>
        <p:grpSp>
          <p:nvGrpSpPr>
            <p:cNvPr id="3" name="组合 2">
              <a:extLst>
                <a:ext uri="{FF2B5EF4-FFF2-40B4-BE49-F238E27FC236}">
                  <a16:creationId xmlns="" xmlns:a16="http://schemas.microsoft.com/office/drawing/2014/main" id="{55BB8FE6-DBD6-6B42-63FD-60BDE23BE7A6}"/>
                </a:ext>
              </a:extLst>
            </p:cNvPr>
            <p:cNvGrpSpPr/>
            <p:nvPr/>
          </p:nvGrpSpPr>
          <p:grpSpPr>
            <a:xfrm>
              <a:off x="460374" y="864542"/>
              <a:ext cx="3666199" cy="461665"/>
              <a:chOff x="460374" y="864542"/>
              <a:chExt cx="3666199" cy="461665"/>
            </a:xfrm>
          </p:grpSpPr>
          <p:sp>
            <p:nvSpPr>
              <p:cNvPr id="10" name="圆角矩形 15">
                <a:extLst>
                  <a:ext uri="{FF2B5EF4-FFF2-40B4-BE49-F238E27FC236}">
                    <a16:creationId xmlns="" xmlns:a16="http://schemas.microsoft.com/office/drawing/2014/main" id="{C0E1F5B5-F074-239D-E4A9-1B3C3E60ED0D}"/>
                  </a:ext>
                </a:extLst>
              </p:cNvPr>
              <p:cNvSpPr/>
              <p:nvPr/>
            </p:nvSpPr>
            <p:spPr>
              <a:xfrm>
                <a:off x="460374" y="916940"/>
                <a:ext cx="1812920" cy="369570"/>
              </a:xfrm>
              <a:prstGeom prst="roundRect">
                <a:avLst/>
              </a:prstGeom>
              <a:solidFill>
                <a:srgbClr val="009FB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latin typeface="Times New Roman" panose="02020603050405020304" pitchFamily="18" charset="0"/>
                  <a:cs typeface="Times New Roman" pitchFamily="18" charset="0"/>
                </a:endParaRPr>
              </a:p>
            </p:txBody>
          </p:sp>
          <p:sp>
            <p:nvSpPr>
              <p:cNvPr id="11" name="文本框 22">
                <a:extLst>
                  <a:ext uri="{FF2B5EF4-FFF2-40B4-BE49-F238E27FC236}">
                    <a16:creationId xmlns="" xmlns:a16="http://schemas.microsoft.com/office/drawing/2014/main" id="{D25AC909-4186-C708-26E6-B284921ABDFD}"/>
                  </a:ext>
                </a:extLst>
              </p:cNvPr>
              <p:cNvSpPr txBox="1"/>
              <p:nvPr/>
            </p:nvSpPr>
            <p:spPr>
              <a:xfrm>
                <a:off x="560661" y="864542"/>
                <a:ext cx="35659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>
                    <a:solidFill>
                      <a:schemeClr val="bg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学生活动二</a:t>
                </a:r>
                <a:r>
                  <a:rPr lang="en-US" altLang="zh-CN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 </a:t>
                </a:r>
                <a:r>
                  <a:rPr lang="zh-CN" altLang="en-US" sz="2400" dirty="0"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【一起探究】</a:t>
                </a:r>
              </a:p>
            </p:txBody>
          </p:sp>
        </p:grpSp>
        <p:cxnSp>
          <p:nvCxnSpPr>
            <p:cNvPr id="9" name="直接连接符 8">
              <a:extLst>
                <a:ext uri="{FF2B5EF4-FFF2-40B4-BE49-F238E27FC236}">
                  <a16:creationId xmlns="" xmlns:a16="http://schemas.microsoft.com/office/drawing/2014/main" id="{0F9A34D5-6362-0D8C-2E27-D50500171DB3}"/>
                </a:ext>
              </a:extLst>
            </p:cNvPr>
            <p:cNvCxnSpPr/>
            <p:nvPr/>
          </p:nvCxnSpPr>
          <p:spPr>
            <a:xfrm>
              <a:off x="554355" y="914400"/>
              <a:ext cx="0" cy="361950"/>
            </a:xfrm>
            <a:prstGeom prst="line">
              <a:avLst/>
            </a:prstGeom>
            <a:ln w="19050" cmpd="sng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3"/>
          <p:cNvSpPr txBox="1"/>
          <p:nvPr/>
        </p:nvSpPr>
        <p:spPr>
          <a:xfrm>
            <a:off x="755576" y="1702411"/>
            <a:ext cx="3580130" cy="52197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defTabSz="914400" eaLnBrk="1" hangingPunct="1">
              <a:buClrTx/>
              <a:buSzTx/>
              <a:buFontTx/>
              <a:defRPr/>
            </a:pPr>
            <a:r>
              <a:rPr kumimoji="0" lang="zh-CN" altLang="en-US" sz="2800" b="1" kern="1200" cap="none" spc="0" normalizeH="0" baseline="0" noProof="0" dirty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问题：</a:t>
            </a:r>
            <a:r>
              <a:rPr kumimoji="0" lang="en-US" altLang="zh-CN" sz="2800" b="1" kern="1200" cap="none" spc="0" normalizeH="0" baseline="0" noProof="0" dirty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kumimoji="0" lang="zh-CN" altLang="en-US" sz="2800" b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解下列方程：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5"/>
              <p:cNvSpPr txBox="1"/>
              <p:nvPr/>
            </p:nvSpPr>
            <p:spPr>
              <a:xfrm>
                <a:off x="1068912" y="3064842"/>
                <a:ext cx="5159272" cy="77848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spAutoFit/>
              </a:bodyPr>
              <a:lstStyle>
                <a:lvl1pPr marL="342900" indent="-342900" algn="l" rtl="0" eaLnBrk="0" fontAlgn="base" hangingPunct="0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lnSpc>
                    <a:spcPct val="100000"/>
                  </a:lnSpc>
                </a:pPr>
                <a:r>
                  <a:rPr lang="zh-CN" altLang="en-US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解：合并同类项，得</a:t>
                </a:r>
                <a:r>
                  <a:rPr lang="en-US" altLang="zh-CN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-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i="1">
                            <a:solidFill>
                              <a:srgbClr val="FF0000"/>
                            </a:solidFill>
                            <a:latin typeface="Cambria Math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dirty="0">
                            <a:solidFill>
                              <a:srgbClr val="FF0000"/>
                            </a:solidFill>
                            <a:latin typeface="Times New Roman" panose="02020603050405020304" pitchFamily="18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dirty="0">
                            <a:solidFill>
                              <a:srgbClr val="FF0000"/>
                            </a:solidFill>
                            <a:latin typeface="Times New Roman" panose="02020603050405020304" pitchFamily="18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= -2</a:t>
                </a:r>
                <a:endParaRPr lang="zh-CN" altLang="en-US" dirty="0">
                  <a:solidFill>
                    <a:srgbClr val="FF0000"/>
                  </a:solidFill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1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8912" y="3064842"/>
                <a:ext cx="5159272" cy="778483"/>
              </a:xfrm>
              <a:prstGeom prst="rect">
                <a:avLst/>
              </a:prstGeom>
              <a:blipFill>
                <a:blip r:embed="rId3"/>
                <a:stretch>
                  <a:fillRect l="-2361" b="-9449"/>
                </a:stretch>
              </a:blipFill>
              <a:ln w="9525"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8"/>
          <p:cNvSpPr txBox="1"/>
          <p:nvPr/>
        </p:nvSpPr>
        <p:spPr>
          <a:xfrm>
            <a:off x="1776092" y="3936970"/>
            <a:ext cx="3272050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defTabSz="914400" eaLnBrk="1" hangingPunct="1">
              <a:buClrTx/>
              <a:buSzTx/>
              <a:buFontTx/>
              <a:defRPr/>
            </a:pPr>
            <a:r>
              <a:rPr kumimoji="0" lang="zh-CN" altLang="en-US" sz="2800" b="1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系数化为</a:t>
            </a:r>
            <a:r>
              <a:rPr kumimoji="0" lang="en-US" altLang="zh-CN" sz="2800" b="1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kumimoji="0" lang="zh-CN" altLang="en-US" sz="2800" b="1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，得</a:t>
            </a:r>
            <a:r>
              <a:rPr kumimoji="0" lang="en-US" altLang="zh-CN" sz="2800" b="1" i="1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2800" b="1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= 4</a:t>
            </a:r>
          </a:p>
        </p:txBody>
      </p:sp>
      <p:sp>
        <p:nvSpPr>
          <p:cNvPr id="19" name="TextBox 10"/>
          <p:cNvSpPr txBox="1"/>
          <p:nvPr/>
        </p:nvSpPr>
        <p:spPr>
          <a:xfrm>
            <a:off x="530116" y="2369142"/>
            <a:ext cx="1077595" cy="52197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defTabSz="914400" eaLnBrk="1" hangingPunct="1">
              <a:buClrTx/>
              <a:buSzTx/>
              <a:buFontTx/>
              <a:defRPr/>
            </a:pPr>
            <a:r>
              <a:rPr kumimoji="0" lang="zh-CN" altLang="en-US" sz="2800" b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（</a:t>
            </a:r>
            <a:r>
              <a:rPr kumimoji="0" lang="en-US" altLang="zh-CN" sz="2800" b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kumimoji="0" lang="zh-CN" altLang="en-US" sz="2800" b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）</a:t>
            </a:r>
          </a:p>
        </p:txBody>
      </p:sp>
      <p:graphicFrame>
        <p:nvGraphicFramePr>
          <p:cNvPr id="20" name="对象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40606875"/>
              </p:ext>
            </p:extLst>
          </p:nvPr>
        </p:nvGraphicFramePr>
        <p:xfrm>
          <a:off x="1338471" y="2104029"/>
          <a:ext cx="2342515" cy="9728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r:id="rId4" imgW="979805" imgH="407035" progId="Equation.DSMT4">
                  <p:embed/>
                </p:oleObj>
              </mc:Choice>
              <mc:Fallback>
                <p:oleObj r:id="rId4" imgW="979805" imgH="407035" progId="Equation.DSMT4">
                  <p:embed/>
                  <p:pic>
                    <p:nvPicPr>
                      <p:cNvPr id="0" name="图片 3086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338471" y="2104029"/>
                        <a:ext cx="2342515" cy="97282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TextBox 1"/>
          <p:cNvSpPr txBox="1"/>
          <p:nvPr/>
        </p:nvSpPr>
        <p:spPr>
          <a:xfrm>
            <a:off x="3485406" y="2310140"/>
            <a:ext cx="5570756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defTabSz="914400" eaLnBrk="1" hangingPunct="1">
              <a:buClrTx/>
              <a:buSzTx/>
              <a:buFontTx/>
              <a:defRPr/>
            </a:pPr>
            <a:r>
              <a:rPr kumimoji="0" lang="zh-CN" altLang="en-US" sz="2800" b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（</a:t>
            </a:r>
            <a:r>
              <a:rPr kumimoji="0" lang="en-US" altLang="zh-CN" sz="2800" b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kumimoji="0" lang="zh-CN" altLang="en-US" sz="2800" b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）</a:t>
            </a:r>
            <a:r>
              <a:rPr kumimoji="0" lang="en-US" altLang="zh-CN" sz="2800" b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7</a:t>
            </a:r>
            <a:r>
              <a:rPr kumimoji="0" lang="en-US" altLang="zh-CN" sz="2800" b="1" i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2800" b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-2.5</a:t>
            </a:r>
            <a:r>
              <a:rPr kumimoji="0" lang="en-US" altLang="zh-CN" sz="2800" b="1" i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2800" b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+3</a:t>
            </a:r>
            <a:r>
              <a:rPr kumimoji="0" lang="en-US" altLang="zh-CN" sz="2800" b="1" i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2800" b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-1.5</a:t>
            </a:r>
            <a:r>
              <a:rPr kumimoji="0" lang="en-US" altLang="zh-CN" sz="2800" b="1" i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2800" b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=-15×4-6×3</a:t>
            </a:r>
            <a:endParaRPr kumimoji="0" lang="zh-CN" altLang="en-US" sz="2800" b="1" kern="1200" cap="none" spc="0" normalizeH="0" baseline="0" noProof="0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C9598F1E-2234-DFA9-52CE-2E396E9F2C8F}"/>
              </a:ext>
            </a:extLst>
          </p:cNvPr>
          <p:cNvGrpSpPr/>
          <p:nvPr/>
        </p:nvGrpSpPr>
        <p:grpSpPr>
          <a:xfrm>
            <a:off x="862716" y="1103883"/>
            <a:ext cx="3666199" cy="461665"/>
            <a:chOff x="460374" y="864542"/>
            <a:chExt cx="3666199" cy="461665"/>
          </a:xfrm>
        </p:grpSpPr>
        <p:grpSp>
          <p:nvGrpSpPr>
            <p:cNvPr id="3" name="组合 2">
              <a:extLst>
                <a:ext uri="{FF2B5EF4-FFF2-40B4-BE49-F238E27FC236}">
                  <a16:creationId xmlns="" xmlns:a16="http://schemas.microsoft.com/office/drawing/2014/main" id="{170D1D55-30EE-45E0-A2D3-DE4283AE2618}"/>
                </a:ext>
              </a:extLst>
            </p:cNvPr>
            <p:cNvGrpSpPr/>
            <p:nvPr/>
          </p:nvGrpSpPr>
          <p:grpSpPr>
            <a:xfrm>
              <a:off x="460374" y="864542"/>
              <a:ext cx="3666199" cy="461665"/>
              <a:chOff x="460374" y="864542"/>
              <a:chExt cx="3666199" cy="461665"/>
            </a:xfrm>
          </p:grpSpPr>
          <p:sp>
            <p:nvSpPr>
              <p:cNvPr id="9" name="圆角矩形 15">
                <a:extLst>
                  <a:ext uri="{FF2B5EF4-FFF2-40B4-BE49-F238E27FC236}">
                    <a16:creationId xmlns="" xmlns:a16="http://schemas.microsoft.com/office/drawing/2014/main" id="{0C58CE08-29EB-84A5-5DD6-5E161A0EA442}"/>
                  </a:ext>
                </a:extLst>
              </p:cNvPr>
              <p:cNvSpPr/>
              <p:nvPr/>
            </p:nvSpPr>
            <p:spPr>
              <a:xfrm>
                <a:off x="460374" y="916940"/>
                <a:ext cx="1812920" cy="369570"/>
              </a:xfrm>
              <a:prstGeom prst="roundRect">
                <a:avLst/>
              </a:prstGeom>
              <a:solidFill>
                <a:srgbClr val="009FB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latin typeface="Times New Roman" panose="02020603050405020304" pitchFamily="18" charset="0"/>
                  <a:cs typeface="Times New Roman" pitchFamily="18" charset="0"/>
                </a:endParaRPr>
              </a:p>
            </p:txBody>
          </p:sp>
          <p:sp>
            <p:nvSpPr>
              <p:cNvPr id="22" name="文本框 22">
                <a:extLst>
                  <a:ext uri="{FF2B5EF4-FFF2-40B4-BE49-F238E27FC236}">
                    <a16:creationId xmlns="" xmlns:a16="http://schemas.microsoft.com/office/drawing/2014/main" id="{353B3A0A-0071-D7E0-7966-043A7100349D}"/>
                  </a:ext>
                </a:extLst>
              </p:cNvPr>
              <p:cNvSpPr txBox="1"/>
              <p:nvPr/>
            </p:nvSpPr>
            <p:spPr>
              <a:xfrm>
                <a:off x="560661" y="864542"/>
                <a:ext cx="35659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>
                    <a:solidFill>
                      <a:schemeClr val="bg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学生活动三</a:t>
                </a:r>
                <a:r>
                  <a:rPr lang="en-US" altLang="zh-CN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 </a:t>
                </a:r>
                <a:r>
                  <a:rPr lang="zh-CN" altLang="en-US" sz="2400" dirty="0"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【一起探究】</a:t>
                </a:r>
              </a:p>
            </p:txBody>
          </p:sp>
        </p:grpSp>
        <p:cxnSp>
          <p:nvCxnSpPr>
            <p:cNvPr id="7" name="直接连接符 6">
              <a:extLst>
                <a:ext uri="{FF2B5EF4-FFF2-40B4-BE49-F238E27FC236}">
                  <a16:creationId xmlns="" xmlns:a16="http://schemas.microsoft.com/office/drawing/2014/main" id="{C9905E40-E30A-286F-5A45-61B9428F9259}"/>
                </a:ext>
              </a:extLst>
            </p:cNvPr>
            <p:cNvCxnSpPr/>
            <p:nvPr/>
          </p:nvCxnSpPr>
          <p:spPr>
            <a:xfrm>
              <a:off x="554355" y="914400"/>
              <a:ext cx="0" cy="361950"/>
            </a:xfrm>
            <a:prstGeom prst="line">
              <a:avLst/>
            </a:prstGeom>
            <a:ln w="19050" cmpd="sng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1"/>
          <p:cNvSpPr txBox="1"/>
          <p:nvPr/>
        </p:nvSpPr>
        <p:spPr>
          <a:xfrm>
            <a:off x="683568" y="1275606"/>
            <a:ext cx="5570756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defTabSz="914400" eaLnBrk="1" hangingPunct="1">
              <a:buClrTx/>
              <a:buSzTx/>
              <a:buFontTx/>
              <a:defRPr/>
            </a:pPr>
            <a:r>
              <a:rPr kumimoji="0" lang="zh-CN" altLang="en-US" sz="2800" b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（</a:t>
            </a:r>
            <a:r>
              <a:rPr kumimoji="0" lang="en-US" altLang="zh-CN" sz="2800" b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kumimoji="0" lang="zh-CN" altLang="en-US" sz="2800" b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）</a:t>
            </a:r>
            <a:r>
              <a:rPr kumimoji="0" lang="en-US" altLang="zh-CN" sz="2800" b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7</a:t>
            </a:r>
            <a:r>
              <a:rPr kumimoji="0" lang="en-US" altLang="zh-CN" sz="2800" b="1" i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2800" b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-2.5</a:t>
            </a:r>
            <a:r>
              <a:rPr kumimoji="0" lang="en-US" altLang="zh-CN" sz="2800" b="1" i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2800" b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+3</a:t>
            </a:r>
            <a:r>
              <a:rPr kumimoji="0" lang="en-US" altLang="zh-CN" sz="2800" b="1" i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2800" b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-1.5</a:t>
            </a:r>
            <a:r>
              <a:rPr kumimoji="0" lang="en-US" altLang="zh-CN" sz="2800" b="1" i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2800" b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=-15×4-6×3</a:t>
            </a:r>
            <a:endParaRPr kumimoji="0" lang="zh-CN" altLang="en-US" sz="2800" b="1" kern="1200" cap="none" spc="0" normalizeH="0" baseline="0" noProof="0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9" name="TextBox 2"/>
          <p:cNvSpPr txBox="1"/>
          <p:nvPr/>
        </p:nvSpPr>
        <p:spPr>
          <a:xfrm>
            <a:off x="1383636" y="1905690"/>
            <a:ext cx="4474302" cy="5232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</a:pPr>
            <a:r>
              <a:rPr lang="zh-CN" altLang="en-US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解：合并同类项，得</a:t>
            </a: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en-US" altLang="zh-CN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=-78</a:t>
            </a:r>
            <a:endParaRPr lang="zh-CN" altLang="en-US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1" name="TextBox 4"/>
          <p:cNvSpPr txBox="1"/>
          <p:nvPr/>
        </p:nvSpPr>
        <p:spPr>
          <a:xfrm>
            <a:off x="2123728" y="2504178"/>
            <a:ext cx="3392275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defTabSz="914400" eaLnBrk="1" hangingPunct="1">
              <a:buClrTx/>
              <a:buSzTx/>
              <a:buFontTx/>
              <a:defRPr/>
            </a:pPr>
            <a:r>
              <a:rPr kumimoji="0" lang="zh-CN" altLang="en-US" sz="2800" b="1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系数化为</a:t>
            </a:r>
            <a:r>
              <a:rPr kumimoji="0" lang="en-US" altLang="zh-CN" sz="2800" b="1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kumimoji="0" lang="zh-CN" altLang="en-US" sz="2800" b="1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，得</a:t>
            </a:r>
            <a:r>
              <a:rPr lang="en-US" altLang="zh-CN" sz="2800" b="1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=-13</a:t>
            </a:r>
            <a:endParaRPr kumimoji="0" lang="zh-CN" altLang="en-US" sz="2800" b="1" kern="1200" cap="none" spc="0" normalizeH="0" baseline="0" noProof="0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683568" y="3072021"/>
            <a:ext cx="8145145" cy="13031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eaLnBrk="1" latinLnBrk="0" hangingPunct="1">
              <a:lnSpc>
                <a:spcPct val="150000"/>
              </a:lnSpc>
            </a:pPr>
            <a:r>
              <a:rPr lang="en-US" altLang="zh-CN" sz="2800" dirty="0">
                <a:solidFill>
                  <a:srgbClr val="00206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zh-CN" altLang="en-US" sz="2800" dirty="0">
                <a:solidFill>
                  <a:srgbClr val="00206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根据等式的性质解一元一次方程时，得到的</a:t>
            </a:r>
            <a:r>
              <a:rPr lang="en-US" altLang="zh-CN" sz="2800" i="1" dirty="0">
                <a:solidFill>
                  <a:srgbClr val="00206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800" dirty="0">
                <a:solidFill>
                  <a:srgbClr val="00206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=</a:t>
            </a:r>
            <a:r>
              <a:rPr lang="en-US" altLang="zh-CN" sz="2800" i="1" dirty="0">
                <a:solidFill>
                  <a:srgbClr val="00206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en-US" sz="2800" dirty="0">
                <a:solidFill>
                  <a:srgbClr val="00206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就是方程的解</a:t>
            </a:r>
            <a:r>
              <a:rPr lang="en-US" altLang="zh-CN" sz="2800" dirty="0">
                <a:solidFill>
                  <a:srgbClr val="00206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1" grpId="0"/>
      <p:bldP spid="3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830471" y="1635646"/>
            <a:ext cx="8091648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5000"/>
              </a:lnSpc>
              <a:buSzPct val="90000"/>
            </a:pP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问题：有一列数，按一定规律排列成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，－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Arial" panose="020B0604020202020204" pitchFamily="34" charset="0"/>
              </a:rPr>
              <a:t>，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9</a:t>
            </a:r>
            <a:r>
              <a:rPr lang="zh-CN" altLang="en-US" sz="240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，－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27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Arial" panose="020B0604020202020204" pitchFamily="34" charset="0"/>
              </a:rPr>
              <a:t>，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81</a:t>
            </a:r>
            <a:r>
              <a:rPr lang="zh-CN" altLang="en-US" sz="240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，</a:t>
            </a:r>
            <a:endParaRPr lang="en-US" altLang="zh-CN" sz="2400" dirty="0" smtClean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5000"/>
              </a:lnSpc>
              <a:buSzPct val="90000"/>
            </a:pPr>
            <a:r>
              <a:rPr lang="zh-CN" altLang="en-US" sz="240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－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243 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··· 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en-US" sz="240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其中</a:t>
            </a:r>
            <a:r>
              <a:rPr lang="zh-CN" altLang="en-US" sz="240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sz="2400" i="1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n</a:t>
            </a:r>
            <a:r>
              <a:rPr lang="zh-CN" altLang="en-US" sz="240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个数是（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－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en-US" sz="240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）</a:t>
            </a:r>
            <a:r>
              <a:rPr lang="en-US" altLang="zh-CN" sz="240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i="1" baseline="3000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n</a:t>
            </a:r>
            <a:r>
              <a:rPr lang="zh-CN" altLang="en-US" sz="2400" baseline="3000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－</a:t>
            </a:r>
            <a:r>
              <a:rPr lang="en-US" altLang="zh-CN" sz="2400" baseline="3000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sz="240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（</a:t>
            </a:r>
            <a:r>
              <a:rPr lang="en-US" altLang="zh-CN" sz="240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n </a:t>
            </a:r>
            <a:r>
              <a:rPr lang="zh-CN" altLang="en-US" sz="240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＞</a:t>
            </a:r>
            <a:r>
              <a:rPr lang="en-US" altLang="zh-CN" sz="240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sz="240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），如果</a:t>
            </a:r>
            <a:endParaRPr lang="en-US" altLang="zh-CN" sz="2400" dirty="0" smtClean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5000"/>
              </a:lnSpc>
              <a:buSzPct val="90000"/>
            </a:pPr>
            <a:r>
              <a:rPr lang="zh-CN" altLang="en-US" sz="240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这列数中某三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个相邻数的和</a:t>
            </a:r>
            <a:r>
              <a:rPr lang="zh-CN" altLang="en-US" sz="240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是－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1701</a:t>
            </a:r>
            <a:r>
              <a:rPr lang="zh-CN" altLang="en-US" sz="240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，那么这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三个数</a:t>
            </a:r>
            <a:r>
              <a:rPr lang="zh-CN" altLang="en-US" sz="240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各是多少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？</a:t>
            </a:r>
          </a:p>
        </p:txBody>
      </p:sp>
      <p:sp>
        <p:nvSpPr>
          <p:cNvPr id="51" name="TextBox 17"/>
          <p:cNvSpPr txBox="1">
            <a:spLocks noChangeArrowheads="1"/>
          </p:cNvSpPr>
          <p:nvPr/>
        </p:nvSpPr>
        <p:spPr bwMode="auto">
          <a:xfrm>
            <a:off x="866557" y="3575017"/>
            <a:ext cx="8131810" cy="954107"/>
          </a:xfrm>
          <a:prstGeom prst="rect">
            <a:avLst/>
          </a:prstGeom>
          <a:noFill/>
          <a:ln w="19050">
            <a:solidFill>
              <a:srgbClr val="0070C0"/>
            </a:solidFill>
            <a:prstDash val="sysDash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latinLnBrk="0" hangingPunct="1">
              <a:lnSpc>
                <a:spcPct val="100000"/>
              </a:lnSpc>
            </a:pPr>
            <a:r>
              <a:rPr lang="zh-CN" altLang="en-US" sz="2800" dirty="0">
                <a:solidFill>
                  <a:srgbClr val="0070C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分析：</a:t>
            </a:r>
            <a:r>
              <a:rPr lang="zh-CN" altLang="en-US" sz="2800" dirty="0">
                <a:solidFill>
                  <a:srgbClr val="C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从符号和绝对值两方面观察，可发现这列数的排列规律：后面的数是它前面的数与－</a:t>
            </a:r>
            <a:r>
              <a:rPr lang="en-US" altLang="zh-CN" sz="2800" dirty="0">
                <a:solidFill>
                  <a:srgbClr val="C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en-US" sz="2800" dirty="0">
                <a:solidFill>
                  <a:srgbClr val="C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的乘积</a:t>
            </a:r>
            <a:r>
              <a:rPr lang="en-US" altLang="zh-CN" sz="2800" dirty="0" smtClean="0">
                <a:solidFill>
                  <a:srgbClr val="C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en-US" altLang="zh-CN" sz="2800" dirty="0">
              <a:solidFill>
                <a:srgbClr val="C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495891A1-0F88-1E5A-689B-86E3E101E4B7}"/>
              </a:ext>
            </a:extLst>
          </p:cNvPr>
          <p:cNvGrpSpPr/>
          <p:nvPr/>
        </p:nvGrpSpPr>
        <p:grpSpPr>
          <a:xfrm>
            <a:off x="862716" y="1103883"/>
            <a:ext cx="3666199" cy="461665"/>
            <a:chOff x="460374" y="864542"/>
            <a:chExt cx="3666199" cy="461665"/>
          </a:xfrm>
        </p:grpSpPr>
        <p:grpSp>
          <p:nvGrpSpPr>
            <p:cNvPr id="7" name="组合 6">
              <a:extLst>
                <a:ext uri="{FF2B5EF4-FFF2-40B4-BE49-F238E27FC236}">
                  <a16:creationId xmlns="" xmlns:a16="http://schemas.microsoft.com/office/drawing/2014/main" id="{E31607D4-EF9A-BDD5-2879-30683C438E8C}"/>
                </a:ext>
              </a:extLst>
            </p:cNvPr>
            <p:cNvGrpSpPr/>
            <p:nvPr/>
          </p:nvGrpSpPr>
          <p:grpSpPr>
            <a:xfrm>
              <a:off x="460374" y="864542"/>
              <a:ext cx="3666199" cy="461665"/>
              <a:chOff x="460374" y="864542"/>
              <a:chExt cx="3666199" cy="461665"/>
            </a:xfrm>
          </p:grpSpPr>
          <p:sp>
            <p:nvSpPr>
              <p:cNvPr id="10" name="圆角矩形 15">
                <a:extLst>
                  <a:ext uri="{FF2B5EF4-FFF2-40B4-BE49-F238E27FC236}">
                    <a16:creationId xmlns="" xmlns:a16="http://schemas.microsoft.com/office/drawing/2014/main" id="{E79002E5-8B01-B439-BC49-2E55F5AE7C98}"/>
                  </a:ext>
                </a:extLst>
              </p:cNvPr>
              <p:cNvSpPr/>
              <p:nvPr/>
            </p:nvSpPr>
            <p:spPr>
              <a:xfrm>
                <a:off x="460374" y="916940"/>
                <a:ext cx="1812920" cy="369570"/>
              </a:xfrm>
              <a:prstGeom prst="roundRect">
                <a:avLst/>
              </a:prstGeom>
              <a:solidFill>
                <a:srgbClr val="009FB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latin typeface="Times New Roman" panose="02020603050405020304" pitchFamily="18" charset="0"/>
                  <a:cs typeface="Times New Roman" pitchFamily="18" charset="0"/>
                </a:endParaRPr>
              </a:p>
            </p:txBody>
          </p:sp>
          <p:sp>
            <p:nvSpPr>
              <p:cNvPr id="11" name="文本框 22">
                <a:extLst>
                  <a:ext uri="{FF2B5EF4-FFF2-40B4-BE49-F238E27FC236}">
                    <a16:creationId xmlns="" xmlns:a16="http://schemas.microsoft.com/office/drawing/2014/main" id="{20DADAFF-E704-D802-B8C1-6C9D820A94E4}"/>
                  </a:ext>
                </a:extLst>
              </p:cNvPr>
              <p:cNvSpPr txBox="1"/>
              <p:nvPr/>
            </p:nvSpPr>
            <p:spPr>
              <a:xfrm>
                <a:off x="560661" y="864542"/>
                <a:ext cx="35659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>
                    <a:solidFill>
                      <a:schemeClr val="bg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学生活动四</a:t>
                </a:r>
                <a:r>
                  <a:rPr lang="en-US" altLang="zh-CN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 </a:t>
                </a:r>
                <a:r>
                  <a:rPr lang="zh-CN" altLang="en-US" sz="2400" dirty="0"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【一起探究】</a:t>
                </a:r>
              </a:p>
            </p:txBody>
          </p:sp>
        </p:grpSp>
        <p:cxnSp>
          <p:nvCxnSpPr>
            <p:cNvPr id="9" name="直接连接符 8">
              <a:extLst>
                <a:ext uri="{FF2B5EF4-FFF2-40B4-BE49-F238E27FC236}">
                  <a16:creationId xmlns="" xmlns:a16="http://schemas.microsoft.com/office/drawing/2014/main" id="{1E3966DC-E100-48AE-E261-E11558F07E97}"/>
                </a:ext>
              </a:extLst>
            </p:cNvPr>
            <p:cNvCxnSpPr/>
            <p:nvPr/>
          </p:nvCxnSpPr>
          <p:spPr>
            <a:xfrm>
              <a:off x="554355" y="914400"/>
              <a:ext cx="0" cy="361950"/>
            </a:xfrm>
            <a:prstGeom prst="line">
              <a:avLst/>
            </a:prstGeom>
            <a:ln w="19050" cmpd="sng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3F34256B-0AFA-0D6A-1035-B32799DD7E00}"/>
              </a:ext>
            </a:extLst>
          </p:cNvPr>
          <p:cNvSpPr txBox="1"/>
          <p:nvPr/>
        </p:nvSpPr>
        <p:spPr>
          <a:xfrm>
            <a:off x="827584" y="1275606"/>
            <a:ext cx="8208912" cy="35086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  <a:spcAft>
                <a:spcPts val="0"/>
              </a:spcAft>
            </a:pPr>
            <a:r>
              <a:rPr lang="zh-CN" altLang="zh-CN" sz="24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</a:t>
            </a:r>
            <a:r>
              <a:rPr lang="en-US" altLang="zh-CN" sz="24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4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设所求三个数中第</a:t>
            </a:r>
            <a:r>
              <a:rPr lang="en-US" altLang="zh-CN" sz="24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sz="24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个数是</a:t>
            </a:r>
            <a:r>
              <a:rPr lang="en-US" altLang="zh-CN" sz="2400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4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则后两个数分别</a:t>
            </a:r>
            <a:r>
              <a:rPr lang="zh-CN" altLang="zh-CN" sz="24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是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－</a:t>
            </a:r>
            <a:r>
              <a:rPr lang="en-US" altLang="zh-CN" sz="24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2400" i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4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,9</a:t>
            </a:r>
            <a:r>
              <a:rPr lang="en-US" altLang="zh-CN" sz="2400" i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400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indent="304800">
              <a:lnSpc>
                <a:spcPct val="150000"/>
              </a:lnSpc>
              <a:spcAft>
                <a:spcPts val="0"/>
              </a:spcAft>
            </a:pPr>
            <a:r>
              <a:rPr lang="zh-CN" altLang="zh-CN" sz="24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由三个数的和是</a:t>
            </a:r>
            <a:r>
              <a:rPr lang="en-US" altLang="zh-CN" sz="24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-1 701,</a:t>
            </a:r>
            <a:r>
              <a:rPr lang="zh-CN" altLang="zh-CN" sz="24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得</a:t>
            </a:r>
            <a:r>
              <a:rPr lang="en-US" altLang="zh-CN" sz="2400" i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i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－</a:t>
            </a:r>
            <a:r>
              <a:rPr lang="en-US" altLang="zh-CN" sz="24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2400" i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4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+9</a:t>
            </a:r>
            <a:r>
              <a:rPr lang="en-US" altLang="zh-CN" sz="2400" i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4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=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en-US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－</a:t>
            </a:r>
            <a:r>
              <a:rPr lang="en-US" altLang="zh-CN" sz="24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 </a:t>
            </a:r>
            <a:r>
              <a:rPr lang="en-US" altLang="zh-CN" sz="24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701</a:t>
            </a:r>
            <a:r>
              <a:rPr lang="en-US" altLang="zh-CN" sz="2400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indent="304800">
              <a:lnSpc>
                <a:spcPct val="150000"/>
              </a:lnSpc>
              <a:spcAft>
                <a:spcPts val="0"/>
              </a:spcAft>
            </a:pPr>
            <a:r>
              <a:rPr lang="zh-CN" altLang="zh-CN" sz="24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合并同类项</a:t>
            </a:r>
            <a:r>
              <a:rPr lang="en-US" altLang="zh-CN" sz="24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得</a:t>
            </a:r>
            <a:r>
              <a:rPr lang="en-US" altLang="zh-CN" sz="24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7</a:t>
            </a:r>
            <a:r>
              <a:rPr lang="en-US" altLang="zh-CN" sz="2400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4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=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en-US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－</a:t>
            </a:r>
            <a:r>
              <a:rPr lang="en-US" altLang="zh-CN" sz="24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 </a:t>
            </a:r>
            <a:r>
              <a:rPr lang="en-US" altLang="zh-CN" sz="24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701</a:t>
            </a:r>
            <a:r>
              <a:rPr lang="en-US" altLang="zh-CN" sz="2400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indent="304800">
              <a:lnSpc>
                <a:spcPct val="150000"/>
              </a:lnSpc>
              <a:spcAft>
                <a:spcPts val="0"/>
              </a:spcAft>
            </a:pPr>
            <a:r>
              <a:rPr lang="zh-CN" altLang="zh-CN" sz="24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系数化为</a:t>
            </a:r>
            <a:r>
              <a:rPr lang="en-US" altLang="zh-CN" sz="24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1,</a:t>
            </a:r>
            <a:r>
              <a:rPr lang="zh-CN" altLang="zh-CN" sz="24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得</a:t>
            </a:r>
            <a:r>
              <a:rPr lang="en-US" altLang="zh-CN" sz="2400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4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=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－ </a:t>
            </a:r>
            <a:r>
              <a:rPr lang="en-US" altLang="zh-CN" sz="24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243</a:t>
            </a:r>
            <a:r>
              <a:rPr lang="en-US" altLang="zh-CN" sz="2400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indent="304800">
              <a:lnSpc>
                <a:spcPct val="150000"/>
              </a:lnSpc>
              <a:spcAft>
                <a:spcPts val="0"/>
              </a:spcAft>
            </a:pPr>
            <a:r>
              <a:rPr lang="zh-CN" altLang="zh-CN" sz="24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所以</a:t>
            </a:r>
            <a:r>
              <a:rPr lang="zh-CN" altLang="en-US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－</a:t>
            </a:r>
            <a:r>
              <a:rPr lang="en-US" altLang="zh-CN" sz="24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2400" i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4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=729,9</a:t>
            </a:r>
            <a:r>
              <a:rPr lang="en-US" altLang="zh-CN" sz="2400" i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4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=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en-US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－</a:t>
            </a:r>
            <a:r>
              <a:rPr lang="en-US" altLang="zh-CN" sz="24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 </a:t>
            </a:r>
            <a:r>
              <a:rPr lang="en-US" altLang="zh-CN" sz="24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187</a:t>
            </a:r>
            <a:r>
              <a:rPr lang="en-US" altLang="zh-CN" sz="2400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indent="304800">
              <a:lnSpc>
                <a:spcPct val="150000"/>
              </a:lnSpc>
              <a:spcAft>
                <a:spcPts val="0"/>
              </a:spcAft>
            </a:pPr>
            <a:r>
              <a:rPr lang="zh-CN" altLang="zh-CN" sz="24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答</a:t>
            </a:r>
            <a:r>
              <a:rPr lang="en-US" altLang="zh-CN" sz="24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4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这三个数是</a:t>
            </a:r>
            <a:r>
              <a:rPr lang="en-US" altLang="zh-CN" sz="24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-243,729</a:t>
            </a:r>
            <a:r>
              <a:rPr lang="en-US" altLang="zh-CN" sz="24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en-US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－</a:t>
            </a:r>
            <a:r>
              <a:rPr lang="en-US" altLang="zh-CN" sz="24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 </a:t>
            </a:r>
            <a:r>
              <a:rPr lang="en-US" altLang="zh-CN" sz="24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187</a:t>
            </a:r>
            <a:r>
              <a:rPr lang="en-US" altLang="zh-CN" sz="2400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611560" y="1059582"/>
            <a:ext cx="8246745" cy="33229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1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．方程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2</a:t>
            </a:r>
            <a:r>
              <a:rPr lang="en-US" altLang="zh-CN" sz="280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x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＋</a:t>
            </a:r>
            <a:r>
              <a:rPr lang="en-US" altLang="zh-CN" sz="280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x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＝－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6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的解是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(        )</a:t>
            </a:r>
            <a:endParaRPr lang="en-US" altLang="zh-CN" sz="2800" b="0" dirty="0">
              <a:solidFill>
                <a:schemeClr val="tx1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eaLnBrk="0" hangingPunct="0">
              <a:lnSpc>
                <a:spcPct val="150000"/>
              </a:lnSpc>
            </a:pP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A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．</a:t>
            </a:r>
            <a:r>
              <a:rPr lang="en-US" altLang="zh-CN" sz="280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x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＝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0     B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．</a:t>
            </a:r>
            <a:r>
              <a:rPr lang="en-US" altLang="zh-CN" sz="280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x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＝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1     C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．</a:t>
            </a:r>
            <a:r>
              <a:rPr lang="en-US" altLang="zh-CN" sz="280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x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＝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2         D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．</a:t>
            </a:r>
            <a:r>
              <a:rPr lang="en-US" altLang="zh-CN" sz="280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x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＝－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2</a:t>
            </a:r>
            <a:endParaRPr lang="en-US" altLang="zh-CN" sz="2800" b="0" dirty="0">
              <a:solidFill>
                <a:schemeClr val="tx1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eaLnBrk="0" hangingPunct="0">
              <a:lnSpc>
                <a:spcPct val="150000"/>
              </a:lnSpc>
            </a:pP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2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．对于方程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8</a:t>
            </a:r>
            <a:r>
              <a:rPr lang="en-US" altLang="zh-CN" sz="280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x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＋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6</a:t>
            </a:r>
            <a:r>
              <a:rPr lang="en-US" altLang="zh-CN" sz="280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x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－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10</a:t>
            </a:r>
            <a:r>
              <a:rPr lang="en-US" altLang="zh-CN" sz="280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x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＝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8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，合并同类项正确的是</a:t>
            </a:r>
            <a:endParaRPr lang="en-US" altLang="zh-CN" sz="2800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  <a:sym typeface="+mn-ea"/>
            </a:endParaRPr>
          </a:p>
          <a:p>
            <a:pPr eaLnBrk="0" hangingPunct="0">
              <a:lnSpc>
                <a:spcPct val="150000"/>
              </a:lnSpc>
            </a:pP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(        )</a:t>
            </a:r>
            <a:endParaRPr lang="en-US" altLang="zh-CN" sz="2800" b="0" dirty="0">
              <a:solidFill>
                <a:schemeClr val="tx1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eaLnBrk="0" hangingPunct="0">
              <a:lnSpc>
                <a:spcPct val="150000"/>
              </a:lnSpc>
            </a:pP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A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．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3</a:t>
            </a:r>
            <a:r>
              <a:rPr lang="en-US" altLang="zh-CN" sz="280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x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＝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8    B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．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4</a:t>
            </a:r>
            <a:r>
              <a:rPr lang="en-US" altLang="zh-CN" sz="280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x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＝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8   C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．－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4</a:t>
            </a:r>
            <a:r>
              <a:rPr lang="en-US" altLang="zh-CN" sz="280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x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＝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8   D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．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2</a:t>
            </a:r>
            <a:r>
              <a:rPr lang="en-US" altLang="zh-CN" sz="280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x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＝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8</a:t>
            </a:r>
            <a:endParaRPr lang="zh-CN" altLang="en-US" sz="2800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8207" name="矩形 48206"/>
          <p:cNvSpPr/>
          <p:nvPr/>
        </p:nvSpPr>
        <p:spPr>
          <a:xfrm>
            <a:off x="5076056" y="1203598"/>
            <a:ext cx="444352" cy="52322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defTabSz="815975"/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D</a:t>
            </a:r>
            <a:endParaRPr lang="zh-CN" altLang="en-US" sz="2800" b="1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8208" name="矩形 48207"/>
          <p:cNvSpPr/>
          <p:nvPr/>
        </p:nvSpPr>
        <p:spPr>
          <a:xfrm>
            <a:off x="991990" y="3147814"/>
            <a:ext cx="423514" cy="5232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defTabSz="815975"/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B</a:t>
            </a:r>
            <a:endParaRPr lang="zh-CN" altLang="en-US" sz="2800" b="1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82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82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8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82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82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8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207" grpId="0"/>
      <p:bldP spid="4820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566" name="矩形 105565"/>
          <p:cNvSpPr/>
          <p:nvPr/>
        </p:nvSpPr>
        <p:spPr>
          <a:xfrm>
            <a:off x="1043608" y="987574"/>
            <a:ext cx="7938770" cy="3322955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en-US" sz="280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．</a:t>
            </a:r>
            <a:r>
              <a:rPr lang="zh-CN" altLang="en-US" sz="28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解下列方程：</a:t>
            </a:r>
          </a:p>
          <a:p>
            <a:pPr eaLnBrk="0" hangingPunct="0">
              <a:lnSpc>
                <a:spcPct val="150000"/>
              </a:lnSpc>
            </a:pPr>
            <a:r>
              <a:rPr lang="en-US" altLang="zh-CN" sz="28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(1)6</a:t>
            </a:r>
            <a:r>
              <a:rPr lang="en-US" altLang="zh-CN" sz="2800" b="0" i="1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8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－</a:t>
            </a:r>
            <a:r>
              <a:rPr lang="en-US" altLang="zh-CN" sz="28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sz="2800" b="0" i="1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8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＝</a:t>
            </a:r>
            <a:r>
              <a:rPr lang="en-US" altLang="zh-CN" sz="28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en-US" sz="28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；</a:t>
            </a:r>
          </a:p>
          <a:p>
            <a:pPr eaLnBrk="0" hangingPunct="0">
              <a:lnSpc>
                <a:spcPct val="150000"/>
              </a:lnSpc>
            </a:pPr>
            <a:r>
              <a:rPr lang="zh-CN" altLang="en-US" sz="28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解：合并同类项，得</a:t>
            </a:r>
            <a:r>
              <a:rPr lang="en-US" altLang="zh-CN" sz="2800" b="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8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＝</a:t>
            </a:r>
            <a:r>
              <a:rPr lang="en-US" altLang="zh-CN" sz="28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</a:p>
          <a:p>
            <a:pPr eaLnBrk="0" hangingPunct="0">
              <a:lnSpc>
                <a:spcPct val="150000"/>
              </a:lnSpc>
            </a:pPr>
            <a:r>
              <a:rPr lang="en-US" altLang="zh-CN" sz="28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(2)</a:t>
            </a:r>
            <a:r>
              <a:rPr lang="zh-CN" altLang="en-US" sz="28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－</a:t>
            </a:r>
            <a:r>
              <a:rPr lang="en-US" altLang="zh-CN" sz="2800" b="0" i="1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8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＋</a:t>
            </a:r>
            <a:r>
              <a:rPr lang="en-US" altLang="zh-CN" sz="28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2800" b="0" i="1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8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＝</a:t>
            </a:r>
            <a:r>
              <a:rPr lang="en-US" altLang="zh-CN" sz="28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7</a:t>
            </a:r>
            <a:r>
              <a:rPr lang="zh-CN" altLang="en-US" sz="28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－</a:t>
            </a:r>
            <a:r>
              <a:rPr lang="en-US" altLang="zh-CN" sz="28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sz="28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；</a:t>
            </a:r>
          </a:p>
          <a:p>
            <a:pPr eaLnBrk="0" hangingPunct="0">
              <a:lnSpc>
                <a:spcPct val="150000"/>
              </a:lnSpc>
            </a:pPr>
            <a:r>
              <a:rPr lang="zh-CN" altLang="en-US" sz="28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解：合并同类项，得</a:t>
            </a:r>
            <a:r>
              <a:rPr lang="en-US" altLang="zh-CN" sz="28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2800" b="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8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＝</a:t>
            </a:r>
            <a:r>
              <a:rPr lang="en-US" altLang="zh-CN" sz="28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6.</a:t>
            </a:r>
            <a:r>
              <a:rPr lang="zh-CN" altLang="en-US" sz="28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系数化为</a:t>
            </a:r>
            <a:r>
              <a:rPr lang="en-US" altLang="zh-CN" sz="28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sz="28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，得</a:t>
            </a:r>
            <a:r>
              <a:rPr lang="en-US" altLang="zh-CN" sz="2800" b="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8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＝</a:t>
            </a:r>
            <a:r>
              <a:rPr lang="en-US" altLang="zh-CN" sz="28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55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55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55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55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55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55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558" name="矩形 106557"/>
          <p:cNvSpPr/>
          <p:nvPr/>
        </p:nvSpPr>
        <p:spPr>
          <a:xfrm>
            <a:off x="971600" y="1964632"/>
            <a:ext cx="7472680" cy="52197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/>
          <a:p>
            <a:r>
              <a:rPr lang="zh-CN" altLang="en-US" sz="28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解：合并同类项，得</a:t>
            </a:r>
            <a:r>
              <a:rPr lang="en-US" altLang="zh-CN" sz="28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2800" b="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8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＝</a:t>
            </a:r>
            <a:r>
              <a:rPr lang="en-US" altLang="zh-CN" sz="28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9.</a:t>
            </a:r>
            <a:r>
              <a:rPr lang="zh-CN" altLang="en-US" sz="28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系数化为</a:t>
            </a:r>
            <a:r>
              <a:rPr lang="en-US" altLang="zh-CN" sz="28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sz="28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，得</a:t>
            </a:r>
            <a:r>
              <a:rPr lang="en-US" altLang="zh-CN" sz="2800" b="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8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＝</a:t>
            </a:r>
            <a:r>
              <a:rPr lang="en-US" altLang="zh-CN" sz="28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文本框 1">
                <a:extLst>
                  <a:ext uri="{FF2B5EF4-FFF2-40B4-BE49-F238E27FC236}">
                    <a16:creationId xmlns="" xmlns:a16="http://schemas.microsoft.com/office/drawing/2014/main" id="{62E5731B-CAFC-2782-D6E7-E3EBCE781853}"/>
                  </a:ext>
                </a:extLst>
              </p:cNvPr>
              <p:cNvSpPr txBox="1"/>
              <p:nvPr/>
            </p:nvSpPr>
            <p:spPr>
              <a:xfrm>
                <a:off x="899592" y="1059518"/>
                <a:ext cx="2520280" cy="773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8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(3)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altLang="zh-CN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8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  <m:r>
                      <a:rPr lang="en-US" altLang="zh-CN" sz="28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zh-CN" altLang="en-US" sz="28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8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8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  <m:t>5</m:t>
                        </m:r>
                        <m:r>
                          <a:rPr lang="en-US" altLang="zh-CN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8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zh-CN" altLang="en-US" sz="28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＝</a:t>
                </a:r>
                <a:r>
                  <a:rPr lang="en-US" altLang="zh-CN" sz="28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9</a:t>
                </a:r>
                <a:r>
                  <a:rPr lang="zh-CN" altLang="en-US" sz="2800" dirty="0"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；</a:t>
                </a:r>
              </a:p>
            </p:txBody>
          </p:sp>
        </mc:Choice>
        <mc:Fallback xmlns="">
          <p:sp>
            <p:nvSpPr>
              <p:cNvPr id="2" name="文本框 1">
                <a:extLst>
                  <a:ext uri="{FF2B5EF4-FFF2-40B4-BE49-F238E27FC236}">
                    <a16:creationId xmlns:a16="http://schemas.microsoft.com/office/drawing/2014/main" id="{62E5731B-CAFC-2782-D6E7-E3EBCE7818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9592" y="1059518"/>
                <a:ext cx="2520280" cy="773610"/>
              </a:xfrm>
              <a:prstGeom prst="rect">
                <a:avLst/>
              </a:prstGeom>
              <a:blipFill>
                <a:blip r:embed="rId2"/>
                <a:stretch>
                  <a:fillRect l="-5085" r="-19128" b="-866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文本框 3">
                <a:extLst>
                  <a:ext uri="{FF2B5EF4-FFF2-40B4-BE49-F238E27FC236}">
                    <a16:creationId xmlns="" xmlns:a16="http://schemas.microsoft.com/office/drawing/2014/main" id="{01C609EA-0B81-296C-EB30-7B606598B2F4}"/>
                  </a:ext>
                </a:extLst>
              </p:cNvPr>
              <p:cNvSpPr txBox="1"/>
              <p:nvPr/>
            </p:nvSpPr>
            <p:spPr>
              <a:xfrm>
                <a:off x="899592" y="2815028"/>
                <a:ext cx="464451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8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(4)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2800" b="0" i="0" smtClean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rPr>
                      <m:t>6</m:t>
                    </m:r>
                    <m:r>
                      <m:rPr>
                        <m:nor/>
                      </m:rPr>
                      <a:rPr lang="en-US" altLang="zh-CN" sz="2800" i="1">
                        <a:solidFill>
                          <a:srgbClr val="000000"/>
                        </a:solidFill>
                        <a:latin typeface="Times New Roman" panose="02020603050405020304" pitchFamily="18" charset="0"/>
                      </a:rPr>
                      <m:t>y</m:t>
                    </m:r>
                    <m:r>
                      <m:rPr>
                        <m:nor/>
                      </m:rPr>
                      <a:rPr lang="en-US" altLang="zh-CN" sz="280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rPr>
                      <m:t>−</m:t>
                    </m:r>
                    <m:r>
                      <m:rPr>
                        <m:nor/>
                      </m:rPr>
                      <a:rPr lang="en-US" altLang="zh-CN" sz="2800" b="0" i="0" smtClean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rPr>
                      <m:t>9</m:t>
                    </m:r>
                    <m:r>
                      <m:rPr>
                        <m:nor/>
                      </m:rPr>
                      <a:rPr lang="en-US" altLang="zh-CN" sz="2800" i="1">
                        <a:solidFill>
                          <a:srgbClr val="000000"/>
                        </a:solidFill>
                        <a:latin typeface="Times New Roman" panose="02020603050405020304" pitchFamily="18" charset="0"/>
                      </a:rPr>
                      <m:t>y</m:t>
                    </m:r>
                    <m:r>
                      <m:rPr>
                        <m:nor/>
                      </m:rPr>
                      <a:rPr lang="en-US" altLang="zh-CN" sz="280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rPr>
                      <m:t>+12</m:t>
                    </m:r>
                    <m:r>
                      <m:rPr>
                        <m:nor/>
                      </m:rPr>
                      <a:rPr lang="en-US" altLang="zh-CN" sz="2800" i="1">
                        <a:solidFill>
                          <a:srgbClr val="000000"/>
                        </a:solidFill>
                        <a:latin typeface="Times New Roman" panose="02020603050405020304" pitchFamily="18" charset="0"/>
                      </a:rPr>
                      <m:t>y</m:t>
                    </m:r>
                    <m:r>
                      <m:rPr>
                        <m:nor/>
                      </m:rPr>
                      <a:rPr lang="en-US" altLang="zh-CN" sz="280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rPr>
                      <m:t>=12+</m:t>
                    </m:r>
                    <m:r>
                      <m:rPr>
                        <m:nor/>
                      </m:rPr>
                      <a:rPr lang="en-US" altLang="zh-CN" sz="2800" b="0" i="0" smtClean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rPr>
                      <m:t>6</m:t>
                    </m:r>
                    <m:r>
                      <m:rPr>
                        <m:nor/>
                      </m:rPr>
                      <a:rPr lang="en-US" altLang="zh-CN" sz="280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rPr>
                      <m:t>−2</m:t>
                    </m:r>
                    <m:r>
                      <m:rPr>
                        <m:nor/>
                      </m:rPr>
                      <a:rPr lang="en-US" altLang="zh-CN" sz="2800" b="0" i="0" smtClean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rPr>
                      <m:t>.</m:t>
                    </m:r>
                  </m:oMath>
                </a14:m>
                <a:endParaRPr lang="zh-CN" altLang="en-US" sz="2800" dirty="0"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01C609EA-0B81-296C-EB30-7B606598B2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9592" y="2815028"/>
                <a:ext cx="4644516" cy="523220"/>
              </a:xfrm>
              <a:prstGeom prst="rect">
                <a:avLst/>
              </a:prstGeom>
              <a:blipFill>
                <a:blip r:embed="rId3"/>
                <a:stretch>
                  <a:fillRect l="-2760" t="-12791" b="-313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矩形 4">
                <a:extLst>
                  <a:ext uri="{FF2B5EF4-FFF2-40B4-BE49-F238E27FC236}">
                    <a16:creationId xmlns="" xmlns:a16="http://schemas.microsoft.com/office/drawing/2014/main" id="{A5ADD0DD-9CC4-2225-B4E9-2DB063DFE77F}"/>
                  </a:ext>
                </a:extLst>
              </p:cNvPr>
              <p:cNvSpPr/>
              <p:nvPr/>
            </p:nvSpPr>
            <p:spPr>
              <a:xfrm>
                <a:off x="951251" y="3378297"/>
                <a:ext cx="7941598" cy="78342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anchor="ctr">
                <a:spAutoFit/>
              </a:bodyPr>
              <a:lstStyle/>
              <a:p>
                <a:r>
                  <a:rPr lang="zh-CN" altLang="en-US" sz="2800" b="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解：合并同类项，得</a:t>
                </a:r>
                <a:r>
                  <a:rPr lang="en-US" altLang="zh-CN" sz="2800" b="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9</a:t>
                </a:r>
                <a:r>
                  <a:rPr lang="en-US" altLang="zh-CN" sz="2800" b="0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y</a:t>
                </a:r>
                <a:r>
                  <a:rPr lang="zh-CN" altLang="en-US" sz="2800" b="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800" b="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16.</a:t>
                </a:r>
                <a:r>
                  <a:rPr lang="zh-CN" altLang="en-US" sz="2800" b="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系数化为</a:t>
                </a:r>
                <a:r>
                  <a:rPr lang="en-US" altLang="zh-CN" sz="2800" b="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en-US" sz="2800" b="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，得</a:t>
                </a:r>
                <a:r>
                  <a:rPr lang="en-US" altLang="zh-CN" sz="2800" b="0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y</a:t>
                </a:r>
                <a:r>
                  <a:rPr lang="zh-CN" altLang="en-US" sz="2800" b="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8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800" dirty="0">
                            <a:solidFill>
                              <a:srgbClr val="FF0000"/>
                            </a:solidFill>
                            <a:latin typeface="Times New Roman" panose="02020603050405020304" pitchFamily="18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  <m:t>16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800" b="0" i="0" dirty="0" smtClean="0">
                            <a:solidFill>
                              <a:srgbClr val="FF0000"/>
                            </a:solidFill>
                            <a:latin typeface="Times New Roman" panose="02020603050405020304" pitchFamily="18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  <m:t>9</m:t>
                        </m:r>
                      </m:den>
                    </m:f>
                    <m:r>
                      <a:rPr lang="en-US" altLang="zh-CN" sz="2800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endParaRPr lang="en-US" altLang="zh-CN" sz="2800" b="0" dirty="0">
                  <a:solidFill>
                    <a:srgbClr val="FF0000"/>
                  </a:solidFill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矩形 4">
                <a:extLst>
                  <a:ext uri="{FF2B5EF4-FFF2-40B4-BE49-F238E27FC236}">
                    <a16:creationId xmlns:a16="http://schemas.microsoft.com/office/drawing/2014/main" id="{A5ADD0DD-9CC4-2225-B4E9-2DB063DFE77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1251" y="3378297"/>
                <a:ext cx="7941598" cy="783420"/>
              </a:xfrm>
              <a:prstGeom prst="rect">
                <a:avLst/>
              </a:prstGeom>
              <a:blipFill>
                <a:blip r:embed="rId4"/>
                <a:stretch>
                  <a:fillRect l="-1535" b="-8527"/>
                </a:stretch>
              </a:blipFill>
              <a:ln w="9525"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65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65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6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558" grpId="0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17721" y="1268573"/>
            <a:ext cx="8195945" cy="13031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4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．若三个连续奇数的和是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15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，则它们的积为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(      )</a:t>
            </a:r>
            <a:endParaRPr lang="en-US" altLang="zh-CN" sz="2800" b="0" dirty="0">
              <a:solidFill>
                <a:schemeClr val="tx1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eaLnBrk="0" hangingPunct="0">
              <a:lnSpc>
                <a:spcPct val="150000"/>
              </a:lnSpc>
            </a:pP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A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．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105      B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．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15      C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．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35      D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．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75</a:t>
            </a:r>
            <a:endParaRPr lang="zh-CN" altLang="en-US" sz="2800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29085" name="矩形 129084"/>
          <p:cNvSpPr/>
          <p:nvPr/>
        </p:nvSpPr>
        <p:spPr>
          <a:xfrm>
            <a:off x="8100392" y="1419622"/>
            <a:ext cx="444352" cy="52322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defTabSz="815975"/>
            <a:r>
              <a:rPr lang="en-US" altLang="zh-CN" sz="28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A</a:t>
            </a:r>
            <a:endParaRPr lang="zh-CN" altLang="en-US" sz="2800" b="0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90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90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9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08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574722" y="1131590"/>
            <a:ext cx="8580120" cy="181690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6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5</a:t>
            </a:r>
            <a:r>
              <a:rPr lang="zh-CN" altLang="en-US" sz="26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．小明去文具店购买</a:t>
            </a:r>
            <a:r>
              <a:rPr lang="en-US" altLang="zh-CN" sz="26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2B</a:t>
            </a:r>
            <a:r>
              <a:rPr lang="zh-CN" altLang="en-US" sz="26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铅笔，店主说：“如果多买一些给你打</a:t>
            </a:r>
            <a:r>
              <a:rPr lang="en-US" altLang="zh-CN" sz="26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8</a:t>
            </a:r>
            <a:r>
              <a:rPr lang="zh-CN" altLang="en-US" sz="26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折．”小明测算了一下，如果买</a:t>
            </a:r>
            <a:r>
              <a:rPr lang="en-US" altLang="zh-CN" sz="26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50</a:t>
            </a:r>
            <a:r>
              <a:rPr lang="zh-CN" altLang="en-US" sz="26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支比按原价购买可以便宜</a:t>
            </a:r>
            <a:r>
              <a:rPr lang="en-US" altLang="zh-CN" sz="26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6</a:t>
            </a:r>
            <a:r>
              <a:rPr lang="zh-CN" altLang="en-US" sz="26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元，那么每支铅笔的原价是多少元？</a:t>
            </a:r>
            <a:endParaRPr lang="zh-CN" altLang="en-US" sz="2600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99592" y="2948498"/>
            <a:ext cx="7797165" cy="194950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解：设每支铅笔的原价是</a:t>
            </a:r>
            <a:r>
              <a:rPr lang="en-US" altLang="zh-CN" sz="28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x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元，依题意，得</a:t>
            </a:r>
          </a:p>
          <a:p>
            <a:pPr eaLnBrk="0" hangingPunct="0">
              <a:lnSpc>
                <a:spcPct val="150000"/>
              </a:lnSpc>
            </a:pP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    50</a:t>
            </a:r>
            <a:r>
              <a:rPr lang="en-US" altLang="zh-CN" sz="28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x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－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50×0.8</a:t>
            </a:r>
            <a:r>
              <a:rPr lang="en-US" altLang="zh-CN" sz="28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x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＝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6.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解得</a:t>
            </a:r>
            <a:r>
              <a:rPr lang="en-US" altLang="zh-CN" sz="28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x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＝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0.6.</a:t>
            </a:r>
          </a:p>
          <a:p>
            <a:pPr eaLnBrk="0" hangingPunct="0">
              <a:lnSpc>
                <a:spcPct val="15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答：每支铅笔的原价是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0.6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元</a:t>
            </a:r>
            <a:endParaRPr lang="zh-CN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4"/>
          <p:cNvSpPr txBox="1">
            <a:spLocks noChangeArrowheads="1"/>
          </p:cNvSpPr>
          <p:nvPr/>
        </p:nvSpPr>
        <p:spPr bwMode="auto">
          <a:xfrm>
            <a:off x="287020" y="1147445"/>
            <a:ext cx="8747760" cy="3567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sz="2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经历运用方程解决实际问题的过程，让学生体会方程是刻画现实世界的有效数学模型，培养学生的模型思想.</a:t>
            </a:r>
          </a:p>
          <a:p>
            <a:pPr>
              <a:lnSpc>
                <a:spcPct val="150000"/>
              </a:lnSpc>
            </a:pPr>
            <a:r>
              <a:rPr lang="zh-CN" sz="2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通过使学生经历利用合并同类项解一元一次方程的过程，体会合并同类项这一步骤的合理性和必然性，提高学生的运算能力.</a:t>
            </a:r>
          </a:p>
          <a:p>
            <a:pPr>
              <a:lnSpc>
                <a:spcPct val="150000"/>
              </a:lnSpc>
            </a:pPr>
            <a:r>
              <a:rPr lang="en-US" altLang="zh-CN" sz="2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让学生经历分析实际问题中的已知数与未知数之间的数量关系，进而列出方程的过程，积累数学学习的经验，增强分析问题、解决问题的能力。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89578CC4-057D-187B-10B3-56AE681E3D14}"/>
              </a:ext>
            </a:extLst>
          </p:cNvPr>
          <p:cNvSpPr txBox="1"/>
          <p:nvPr/>
        </p:nvSpPr>
        <p:spPr>
          <a:xfrm>
            <a:off x="971600" y="1347614"/>
            <a:ext cx="6024885" cy="22240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CN" altLang="zh-CN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一元一次方程的解法</a:t>
            </a:r>
            <a:r>
              <a:rPr lang="en-US" altLang="zh-CN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endParaRPr lang="zh-CN" altLang="zh-CN" sz="2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altLang="zh-CN" sz="32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(1)</a:t>
            </a:r>
            <a:r>
              <a:rPr lang="zh-CN" altLang="zh-CN" sz="32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合并同类项</a:t>
            </a:r>
            <a:r>
              <a:rPr lang="en-US" altLang="zh-CN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分配律</a:t>
            </a:r>
            <a:endParaRPr lang="zh-CN" altLang="zh-CN" sz="2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altLang="zh-CN" sz="32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(2)</a:t>
            </a:r>
            <a:r>
              <a:rPr lang="zh-CN" altLang="zh-CN" sz="32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系数化成</a:t>
            </a:r>
            <a:r>
              <a:rPr lang="en-US" altLang="zh-CN" sz="32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等式的性质</a:t>
            </a:r>
            <a:r>
              <a:rPr lang="en-US" altLang="zh-CN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endParaRPr lang="zh-CN" altLang="zh-CN" sz="2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35" name="矩形 149534"/>
          <p:cNvSpPr/>
          <p:nvPr/>
        </p:nvSpPr>
        <p:spPr>
          <a:xfrm>
            <a:off x="827584" y="915566"/>
            <a:ext cx="5421630" cy="2306955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．</a:t>
            </a:r>
            <a:r>
              <a:rPr lang="zh-CN" altLang="en-US" sz="24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请欣赏一首诗：</a:t>
            </a:r>
          </a:p>
          <a:p>
            <a:pPr eaLnBrk="0" hangingPunct="0">
              <a:lnSpc>
                <a:spcPct val="150000"/>
              </a:lnSpc>
            </a:pP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太阳下山晚霞红，我把鸭子赶回笼；</a:t>
            </a:r>
          </a:p>
          <a:p>
            <a:pPr eaLnBrk="0" hangingPunct="0">
              <a:lnSpc>
                <a:spcPct val="150000"/>
              </a:lnSpc>
            </a:pP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一半在外闹哄哄，一半的一半进笼中；</a:t>
            </a:r>
          </a:p>
          <a:p>
            <a:pPr eaLnBrk="0" hangingPunct="0">
              <a:lnSpc>
                <a:spcPct val="150000"/>
              </a:lnSpc>
            </a:pP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剩下十五围着我，鸭有多少请算清．</a:t>
            </a:r>
          </a:p>
        </p:txBody>
      </p:sp>
      <p:sp>
        <p:nvSpPr>
          <p:cNvPr id="149537" name="矩形 149536"/>
          <p:cNvSpPr/>
          <p:nvPr/>
        </p:nvSpPr>
        <p:spPr>
          <a:xfrm>
            <a:off x="849174" y="3063976"/>
            <a:ext cx="8099425" cy="1684244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根据诗的内容，设共有</a:t>
            </a:r>
            <a:r>
              <a:rPr lang="en-US" altLang="zh-CN" sz="2400" b="0" i="1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只鸭子，列方</a:t>
            </a:r>
            <a:r>
              <a:rPr lang="en-US" altLang="zh-CN" sz="24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___________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</a:t>
            </a:r>
            <a:r>
              <a:rPr lang="zh-CN" altLang="en-US" sz="24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．</a:t>
            </a:r>
          </a:p>
          <a:p>
            <a:pPr>
              <a:lnSpc>
                <a:spcPct val="150000"/>
              </a:lnSpc>
            </a:pPr>
            <a:r>
              <a:rPr lang="zh-CN" altLang="en-US" sz="24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将方程合并同类项，得</a:t>
            </a:r>
            <a:r>
              <a:rPr lang="en-US" altLang="zh-CN" sz="24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_________</a:t>
            </a:r>
            <a:r>
              <a:rPr lang="zh-CN" altLang="en-US" sz="24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，</a:t>
            </a:r>
          </a:p>
          <a:p>
            <a:pPr>
              <a:lnSpc>
                <a:spcPct val="150000"/>
              </a:lnSpc>
            </a:pPr>
            <a:r>
              <a:rPr lang="zh-CN" altLang="en-US" sz="24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方程两边同时乘</a:t>
            </a:r>
            <a:r>
              <a:rPr lang="en-US" altLang="zh-CN" sz="24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</a:t>
            </a:r>
            <a:r>
              <a:rPr lang="zh-CN" altLang="en-US" sz="24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，得</a:t>
            </a:r>
            <a:r>
              <a:rPr lang="en-US" altLang="zh-CN" sz="2400" b="0" i="1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＝</a:t>
            </a:r>
            <a:r>
              <a:rPr lang="en-US" altLang="zh-CN" sz="24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______</a:t>
            </a:r>
            <a:r>
              <a:rPr lang="zh-CN" altLang="en-US" sz="24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．</a:t>
            </a:r>
          </a:p>
        </p:txBody>
      </p:sp>
      <p:sp>
        <p:nvSpPr>
          <p:cNvPr id="149539" name="矩形 149538"/>
          <p:cNvSpPr/>
          <p:nvPr/>
        </p:nvSpPr>
        <p:spPr>
          <a:xfrm>
            <a:off x="4228644" y="3690516"/>
            <a:ext cx="94488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defTabSz="815975"/>
            <a:r>
              <a:rPr lang="en-US" altLang="zh-CN" sz="2400" b="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＝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</a:t>
            </a:r>
            <a:endParaRPr lang="zh-CN" altLang="en-US" sz="2400" b="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9540" name="矩形 149539"/>
          <p:cNvSpPr/>
          <p:nvPr/>
        </p:nvSpPr>
        <p:spPr>
          <a:xfrm>
            <a:off x="3227884" y="4291000"/>
            <a:ext cx="33528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defTabSz="815975"/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4</a:t>
            </a:r>
            <a:endParaRPr lang="zh-CN" altLang="en-US" sz="2400" b="0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49541" name="矩形 149540"/>
          <p:cNvSpPr/>
          <p:nvPr/>
        </p:nvSpPr>
        <p:spPr>
          <a:xfrm>
            <a:off x="4923969" y="4291000"/>
            <a:ext cx="48768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defTabSz="815975"/>
            <a:r>
              <a:rPr lang="en-US" altLang="zh-CN" sz="2400" b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60</a:t>
            </a:r>
            <a:endParaRPr lang="zh-CN" altLang="en-US" sz="2400" b="0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文本框 1">
                <a:extLst>
                  <a:ext uri="{FF2B5EF4-FFF2-40B4-BE49-F238E27FC236}">
                    <a16:creationId xmlns="" xmlns:a16="http://schemas.microsoft.com/office/drawing/2014/main" id="{1D05660F-258E-A9D3-81BB-4B5FCF606F9F}"/>
                  </a:ext>
                </a:extLst>
              </p:cNvPr>
              <p:cNvSpPr txBox="1"/>
              <p:nvPr/>
            </p:nvSpPr>
            <p:spPr>
              <a:xfrm>
                <a:off x="5940152" y="2941843"/>
                <a:ext cx="2808312" cy="6805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400" i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zh-CN" altLang="en-US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  <a:sym typeface="+mn-ea"/>
                  </a:rPr>
                  <a:t> －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>
                            <a:solidFill>
                              <a:srgbClr val="FF0000"/>
                            </a:solidFill>
                            <a:latin typeface="Cambria Math"/>
                            <a:ea typeface="黑体" panose="02010609060101010101" pitchFamily="49" charset="-122"/>
                            <a:cs typeface="Times New Roman" panose="02020603050405020304" pitchFamily="18" charset="0"/>
                            <a:sym typeface="+mn-ea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dirty="0">
                            <a:solidFill>
                              <a:srgbClr val="FF0000"/>
                            </a:solidFill>
                            <a:latin typeface="Times New Roman" panose="02020603050405020304" pitchFamily="18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dirty="0">
                            <a:solidFill>
                              <a:srgbClr val="FF0000"/>
                            </a:solidFill>
                            <a:latin typeface="Times New Roman" panose="02020603050405020304" pitchFamily="18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2400" i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x</a:t>
                </a:r>
                <a:r>
                  <a:rPr lang="zh-CN" altLang="en-US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  <a:sym typeface="+mn-ea"/>
                  </a:rPr>
                  <a:t> －</a:t>
                </a:r>
                <a:r>
                  <a:rPr lang="en-US" altLang="zh-CN" sz="2400" dirty="0">
                    <a:solidFill>
                      <a:srgbClr val="FF0000"/>
                    </a:solidFill>
                    <a:ea typeface="黑体" panose="02010609060101010101" pitchFamily="49" charset="-122"/>
                    <a:cs typeface="Times New Roman" panose="02020603050405020304" pitchFamily="18" charset="0"/>
                    <a:sym typeface="+mn-ea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>
                            <a:solidFill>
                              <a:srgbClr val="FF0000"/>
                            </a:solidFill>
                            <a:latin typeface="Cambria Math"/>
                            <a:ea typeface="黑体" panose="02010609060101010101" pitchFamily="49" charset="-122"/>
                            <a:cs typeface="Times New Roman" panose="02020603050405020304" pitchFamily="18" charset="0"/>
                            <a:sym typeface="+mn-ea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dirty="0">
                            <a:solidFill>
                              <a:srgbClr val="FF0000"/>
                            </a:solidFill>
                            <a:latin typeface="Times New Roman" panose="02020603050405020304" pitchFamily="18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b="0" i="0" dirty="0" smtClean="0">
                            <a:solidFill>
                              <a:srgbClr val="FF0000"/>
                            </a:solidFill>
                            <a:latin typeface="Times New Roman" panose="02020603050405020304" pitchFamily="18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zh-CN" altLang="en-US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  <a:sym typeface="+mn-ea"/>
                  </a:rPr>
                  <a:t> </a:t>
                </a:r>
                <a:r>
                  <a:rPr lang="en-US" altLang="zh-CN" sz="2400" b="0" i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zh-CN" altLang="en-US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＝</a:t>
                </a:r>
                <a:r>
                  <a:rPr lang="en-US" altLang="zh-CN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15</a:t>
                </a:r>
                <a:endParaRPr lang="zh-CN" altLang="en-US" sz="2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" name="文本框 1">
                <a:extLst>
                  <a:ext uri="{FF2B5EF4-FFF2-40B4-BE49-F238E27FC236}">
                    <a16:creationId xmlns:a16="http://schemas.microsoft.com/office/drawing/2014/main" id="{1D05660F-258E-A9D3-81BB-4B5FCF606F9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0152" y="2941843"/>
                <a:ext cx="2808312" cy="680571"/>
              </a:xfrm>
              <a:prstGeom prst="rect">
                <a:avLst/>
              </a:prstGeom>
              <a:blipFill>
                <a:blip r:embed="rId2"/>
                <a:stretch>
                  <a:fillRect l="-3254" b="-810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95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95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95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95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95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95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9539" grpId="0"/>
      <p:bldP spid="149540" grpId="0"/>
      <p:bldP spid="149541" grpId="0"/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514" name="矩形 142513"/>
          <p:cNvSpPr/>
          <p:nvPr/>
        </p:nvSpPr>
        <p:spPr>
          <a:xfrm>
            <a:off x="1006177" y="1165769"/>
            <a:ext cx="3592513" cy="1684244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．</a:t>
            </a:r>
            <a:r>
              <a:rPr lang="zh-CN" altLang="en-US" sz="24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解下列方程：</a:t>
            </a:r>
          </a:p>
          <a:p>
            <a:pPr eaLnBrk="0" hangingPunct="0">
              <a:lnSpc>
                <a:spcPct val="150000"/>
              </a:lnSpc>
            </a:pPr>
            <a:r>
              <a:rPr lang="en-US" altLang="zh-CN" sz="24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(1)0.75</a:t>
            </a:r>
            <a:r>
              <a:rPr lang="en-US" altLang="zh-CN" sz="2400" b="0" i="1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－</a:t>
            </a:r>
            <a:r>
              <a:rPr lang="en-US" altLang="zh-CN" sz="24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0.25</a:t>
            </a:r>
            <a:r>
              <a:rPr lang="en-US" altLang="zh-CN" sz="2400" b="0" i="1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＝</a:t>
            </a:r>
            <a:r>
              <a:rPr lang="en-US" altLang="zh-CN" sz="24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en-US" sz="24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；</a:t>
            </a:r>
          </a:p>
          <a:p>
            <a:pPr eaLnBrk="0" hangingPunct="0">
              <a:lnSpc>
                <a:spcPct val="150000"/>
              </a:lnSpc>
            </a:pP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解：</a:t>
            </a:r>
            <a:r>
              <a:rPr lang="en-US" altLang="zh-CN" sz="2400" b="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＝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10</a:t>
            </a:r>
          </a:p>
        </p:txBody>
      </p:sp>
      <p:sp>
        <p:nvSpPr>
          <p:cNvPr id="142517" name="矩形 142516"/>
          <p:cNvSpPr/>
          <p:nvPr/>
        </p:nvSpPr>
        <p:spPr>
          <a:xfrm>
            <a:off x="1139759" y="3798614"/>
            <a:ext cx="185928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/>
          <a:p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解：</a:t>
            </a:r>
            <a:r>
              <a:rPr lang="en-US" altLang="zh-CN" sz="2400" b="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y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＝－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15</a:t>
            </a:r>
          </a:p>
        </p:txBody>
      </p:sp>
      <p:sp>
        <p:nvSpPr>
          <p:cNvPr id="112707" name="矩形 112706"/>
          <p:cNvSpPr/>
          <p:nvPr/>
        </p:nvSpPr>
        <p:spPr>
          <a:xfrm>
            <a:off x="4653777" y="3044033"/>
            <a:ext cx="3775393" cy="1130246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(4)2.4</a:t>
            </a:r>
            <a:r>
              <a:rPr lang="en-US" altLang="zh-CN" sz="2400" b="0" i="1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－</a:t>
            </a:r>
            <a:r>
              <a:rPr lang="en-US" altLang="zh-CN" sz="24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2400" b="0" i="1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－</a:t>
            </a:r>
            <a:r>
              <a:rPr lang="en-US" altLang="zh-CN" sz="24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1.4</a:t>
            </a:r>
            <a:r>
              <a:rPr lang="en-US" altLang="zh-CN" sz="2400" b="0" i="1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＝</a:t>
            </a:r>
            <a:r>
              <a:rPr lang="en-US" altLang="zh-CN" sz="24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5.2</a:t>
            </a:r>
            <a:r>
              <a:rPr lang="zh-CN" altLang="en-US" sz="24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－</a:t>
            </a:r>
            <a:r>
              <a:rPr lang="en-US" altLang="zh-CN" sz="2400" b="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8.</a:t>
            </a:r>
          </a:p>
          <a:p>
            <a:pPr eaLnBrk="0" hangingPunct="0">
              <a:lnSpc>
                <a:spcPct val="150000"/>
              </a:lnSpc>
            </a:pP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解：</a:t>
            </a:r>
            <a:r>
              <a:rPr lang="en-US" altLang="zh-CN" sz="2400" b="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＝</a:t>
            </a:r>
            <a:r>
              <a:rPr lang="en-US" altLang="zh-CN" sz="2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1.4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文本框 1">
                <a:extLst>
                  <a:ext uri="{FF2B5EF4-FFF2-40B4-BE49-F238E27FC236}">
                    <a16:creationId xmlns="" xmlns:a16="http://schemas.microsoft.com/office/drawing/2014/main" id="{518F7962-4289-DCBC-B723-3E95E47277F1}"/>
                  </a:ext>
                </a:extLst>
              </p:cNvPr>
              <p:cNvSpPr txBox="1"/>
              <p:nvPr/>
            </p:nvSpPr>
            <p:spPr>
              <a:xfrm>
                <a:off x="4423894" y="1667691"/>
                <a:ext cx="4035231" cy="6805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4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(2)</a:t>
                </a:r>
                <a:r>
                  <a:rPr lang="en-US" altLang="zh-CN" sz="24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>
                            <a:solidFill>
                              <a:schemeClr val="tx1"/>
                            </a:solidFill>
                            <a:latin typeface="Cambria Math"/>
                            <a:ea typeface="黑体" panose="02010609060101010101" pitchFamily="49" charset="-122"/>
                            <a:cs typeface="Times New Roman" panose="02020603050405020304" pitchFamily="18" charset="0"/>
                            <a:sym typeface="+mn-ea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b="0" i="0" dirty="0" smtClean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24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x</a:t>
                </a:r>
                <a:r>
                  <a:rPr lang="zh-CN" alt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  <a:sym typeface="+mn-ea"/>
                  </a:rPr>
                  <a:t> －</a:t>
                </a:r>
                <a:r>
                  <a:rPr lang="en-US" altLang="zh-CN" sz="2400" dirty="0">
                    <a:solidFill>
                      <a:schemeClr val="tx1"/>
                    </a:solidFill>
                    <a:ea typeface="黑体" panose="02010609060101010101" pitchFamily="49" charset="-122"/>
                    <a:cs typeface="Times New Roman" panose="02020603050405020304" pitchFamily="18" charset="0"/>
                    <a:sym typeface="+mn-ea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>
                            <a:solidFill>
                              <a:schemeClr val="tx1"/>
                            </a:solidFill>
                            <a:latin typeface="Cambria Math"/>
                            <a:ea typeface="黑体" panose="02010609060101010101" pitchFamily="49" charset="-122"/>
                            <a:cs typeface="Times New Roman" panose="02020603050405020304" pitchFamily="18" charset="0"/>
                            <a:sym typeface="+mn-ea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b="0" i="0" dirty="0" smtClean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  <m:t>5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b="0" i="0" dirty="0" smtClean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zh-CN" alt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  <a:sym typeface="+mn-ea"/>
                  </a:rPr>
                  <a:t> </a:t>
                </a:r>
                <a:r>
                  <a:rPr lang="en-US" altLang="zh-CN" sz="2400" b="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zh-CN" alt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＝</a:t>
                </a:r>
                <a:r>
                  <a:rPr lang="zh-CN" alt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－</a:t>
                </a:r>
                <a:r>
                  <a:rPr lang="en-US" altLang="zh-CN" sz="2400" dirty="0">
                    <a:solidFill>
                      <a:schemeClr val="tx1"/>
                    </a:solidFill>
                    <a:ea typeface="黑体" panose="02010609060101010101" pitchFamily="49" charset="-122"/>
                    <a:cs typeface="Times New Roman" panose="02020603050405020304" pitchFamily="18" charset="0"/>
                    <a:sym typeface="+mn-ea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>
                            <a:solidFill>
                              <a:schemeClr val="tx1"/>
                            </a:solidFill>
                            <a:latin typeface="Cambria Math"/>
                            <a:ea typeface="黑体" panose="02010609060101010101" pitchFamily="49" charset="-122"/>
                            <a:cs typeface="Times New Roman" panose="02020603050405020304" pitchFamily="18" charset="0"/>
                            <a:sym typeface="+mn-ea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  <m:t>6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zh-CN" alt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；</a:t>
                </a:r>
                <a:endParaRPr lang="zh-CN" altLang="en-US" sz="2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" name="文本框 1">
                <a:extLst>
                  <a:ext uri="{FF2B5EF4-FFF2-40B4-BE49-F238E27FC236}">
                    <a16:creationId xmlns:a16="http://schemas.microsoft.com/office/drawing/2014/main" id="{518F7962-4289-DCBC-B723-3E95E47277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23894" y="1667691"/>
                <a:ext cx="4035231" cy="680571"/>
              </a:xfrm>
              <a:prstGeom prst="rect">
                <a:avLst/>
              </a:prstGeom>
              <a:blipFill>
                <a:blip r:embed="rId2"/>
                <a:stretch>
                  <a:fillRect l="-2417" b="-810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框 2">
                <a:extLst>
                  <a:ext uri="{FF2B5EF4-FFF2-40B4-BE49-F238E27FC236}">
                    <a16:creationId xmlns="" xmlns:a16="http://schemas.microsoft.com/office/drawing/2014/main" id="{A5F26183-35A7-69AE-7D00-EF9EB131C3EA}"/>
                  </a:ext>
                </a:extLst>
              </p:cNvPr>
              <p:cNvSpPr txBox="1"/>
              <p:nvPr/>
            </p:nvSpPr>
            <p:spPr>
              <a:xfrm>
                <a:off x="1006177" y="3058322"/>
                <a:ext cx="4035231" cy="6805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4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(3)</a:t>
                </a:r>
                <a:r>
                  <a:rPr lang="en-US" altLang="zh-CN" sz="24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>
                            <a:solidFill>
                              <a:schemeClr val="tx1"/>
                            </a:solidFill>
                            <a:latin typeface="Cambria Math"/>
                            <a:ea typeface="黑体" panose="02010609060101010101" pitchFamily="49" charset="-122"/>
                            <a:cs typeface="Times New Roman" panose="02020603050405020304" pitchFamily="18" charset="0"/>
                            <a:sym typeface="+mn-ea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b="0" i="0" dirty="0" smtClean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  <m:t>2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b="0" i="0" dirty="0" smtClean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24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y</a:t>
                </a:r>
                <a:r>
                  <a:rPr lang="zh-CN" alt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  <a:sym typeface="+mn-ea"/>
                  </a:rPr>
                  <a:t> －</a:t>
                </a:r>
                <a:r>
                  <a:rPr lang="en-US" altLang="zh-CN" sz="2400" dirty="0">
                    <a:solidFill>
                      <a:schemeClr val="tx1"/>
                    </a:solidFill>
                    <a:ea typeface="黑体" panose="02010609060101010101" pitchFamily="49" charset="-122"/>
                    <a:cs typeface="Times New Roman" panose="02020603050405020304" pitchFamily="18" charset="0"/>
                    <a:sym typeface="+mn-ea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4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  <a:sym typeface="+mn-ea"/>
                      </a:rPr>
                      <m:t>𝑦</m:t>
                    </m:r>
                  </m:oMath>
                </a14:m>
                <a:r>
                  <a:rPr lang="zh-CN" alt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＝</a:t>
                </a:r>
                <a:r>
                  <a:rPr lang="zh-CN" alt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4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10</a:t>
                </a:r>
                <a:r>
                  <a:rPr lang="zh-CN" alt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－ </a:t>
                </a:r>
                <a:r>
                  <a:rPr lang="en-US" altLang="zh-CN" sz="24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5</a:t>
                </a:r>
                <a:r>
                  <a:rPr lang="zh-CN" alt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；</a:t>
                </a:r>
                <a:endParaRPr lang="zh-CN" altLang="en-US" sz="2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A5F26183-35A7-69AE-7D00-EF9EB131C3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6177" y="3058322"/>
                <a:ext cx="4035231" cy="680571"/>
              </a:xfrm>
              <a:prstGeom prst="rect">
                <a:avLst/>
              </a:prstGeom>
              <a:blipFill>
                <a:blip r:embed="rId3"/>
                <a:stretch>
                  <a:fillRect l="-2266" b="-810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矩形 3">
                <a:extLst>
                  <a:ext uri="{FF2B5EF4-FFF2-40B4-BE49-F238E27FC236}">
                    <a16:creationId xmlns="" xmlns:a16="http://schemas.microsoft.com/office/drawing/2014/main" id="{74E19AB0-D731-596B-EDCF-21A3D75D2DF7}"/>
                  </a:ext>
                </a:extLst>
              </p:cNvPr>
              <p:cNvSpPr/>
              <p:nvPr/>
            </p:nvSpPr>
            <p:spPr>
              <a:xfrm>
                <a:off x="4576651" y="2293488"/>
                <a:ext cx="1651533" cy="70754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ctr">
                <a:spAutoFit/>
              </a:bodyPr>
              <a:lstStyle/>
              <a:p>
                <a:r>
                  <a:rPr lang="zh-CN" altLang="en-US" sz="2400" b="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解：</a:t>
                </a:r>
                <a:r>
                  <a:rPr lang="en-US" altLang="zh-CN" sz="2400" b="0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en-US" sz="2400" b="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dirty="0">
                    <a:solidFill>
                      <a:srgbClr val="FF0000"/>
                    </a:solidFill>
                    <a:ea typeface="黑体" panose="02010609060101010101" pitchFamily="49" charset="-122"/>
                    <a:cs typeface="Times New Roman" panose="02020603050405020304" pitchFamily="18" charset="0"/>
                    <a:sym typeface="+mn-ea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>
                            <a:solidFill>
                              <a:srgbClr val="FF0000"/>
                            </a:solidFill>
                            <a:latin typeface="Cambria Math"/>
                            <a:ea typeface="黑体" panose="02010609060101010101" pitchFamily="49" charset="-122"/>
                            <a:cs typeface="Times New Roman" panose="02020603050405020304" pitchFamily="18" charset="0"/>
                            <a:sym typeface="+mn-ea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b="0" i="0" dirty="0" smtClean="0">
                            <a:solidFill>
                              <a:srgbClr val="FF0000"/>
                            </a:solidFill>
                            <a:latin typeface="Times New Roman" panose="02020603050405020304" pitchFamily="18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  <m:t>12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dirty="0">
                            <a:solidFill>
                              <a:srgbClr val="FF0000"/>
                            </a:solidFill>
                            <a:latin typeface="Times New Roman" panose="02020603050405020304" pitchFamily="18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zh-CN" altLang="en-US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endParaRPr lang="en-US" altLang="zh-CN" sz="2400" b="0" dirty="0">
                  <a:solidFill>
                    <a:srgbClr val="FF0000"/>
                  </a:solidFill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矩形 3">
                <a:extLst>
                  <a:ext uri="{FF2B5EF4-FFF2-40B4-BE49-F238E27FC236}">
                    <a16:creationId xmlns:a16="http://schemas.microsoft.com/office/drawing/2014/main" id="{74E19AB0-D731-596B-EDCF-21A3D75D2DF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6651" y="2293488"/>
                <a:ext cx="1651533" cy="707544"/>
              </a:xfrm>
              <a:prstGeom prst="rect">
                <a:avLst/>
              </a:prstGeom>
              <a:blipFill>
                <a:blip r:embed="rId4"/>
                <a:stretch>
                  <a:fillRect l="-5904" b="-6034"/>
                </a:stretch>
              </a:blipFill>
              <a:ln w="9525"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5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25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25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25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25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2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2517" grpId="0"/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95536" y="987574"/>
            <a:ext cx="8543925" cy="3516860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lstStyle/>
          <a:p>
            <a:pPr algn="just">
              <a:lnSpc>
                <a:spcPct val="135000"/>
              </a:lnSpc>
            </a:pP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en-US" sz="28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．有一列数，按一定规律排列成</a:t>
            </a:r>
            <a:r>
              <a:rPr lang="en-US" altLang="zh-CN" sz="28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sz="28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，－</a:t>
            </a:r>
            <a:r>
              <a:rPr lang="en-US" altLang="zh-CN" sz="28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en-US" sz="28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en-US" altLang="zh-CN" sz="28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16</a:t>
            </a:r>
            <a:r>
              <a:rPr lang="zh-CN" altLang="en-US" sz="28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，－</a:t>
            </a:r>
            <a:r>
              <a:rPr lang="en-US" altLang="zh-CN" sz="28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64</a:t>
            </a:r>
            <a:r>
              <a:rPr lang="zh-CN" altLang="en-US" sz="28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en-US" altLang="zh-CN" sz="28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256</a:t>
            </a:r>
            <a:r>
              <a:rPr lang="zh-CN" altLang="en-US" sz="28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en-US" altLang="zh-CN" sz="28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…</a:t>
            </a:r>
            <a:r>
              <a:rPr lang="zh-CN" altLang="en-US" sz="28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，其中某三个相邻的数的和是</a:t>
            </a:r>
            <a:r>
              <a:rPr lang="en-US" altLang="zh-CN" sz="28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3328</a:t>
            </a:r>
            <a:r>
              <a:rPr lang="zh-CN" altLang="en-US" sz="28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，求这三个数各是多少？</a:t>
            </a:r>
          </a:p>
          <a:p>
            <a:pPr algn="just">
              <a:lnSpc>
                <a:spcPct val="135000"/>
              </a:lnSpc>
            </a:pPr>
            <a:r>
              <a:rPr lang="zh-CN" altLang="en-US" sz="28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解：设这三个相邻数中的第一个数是</a:t>
            </a:r>
            <a:r>
              <a:rPr lang="en-US" altLang="zh-CN" sz="2800" b="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8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，则</a:t>
            </a:r>
            <a:r>
              <a:rPr lang="en-US" altLang="zh-CN" sz="2800" b="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8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＋</a:t>
            </a:r>
            <a:r>
              <a:rPr lang="en-US" altLang="zh-CN" sz="28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en-US" sz="28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－</a:t>
            </a:r>
            <a:r>
              <a:rPr lang="en-US" altLang="zh-CN" sz="28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sz="2800" b="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8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en-US" sz="28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＋</a:t>
            </a:r>
            <a:r>
              <a:rPr lang="en-US" altLang="zh-CN" sz="28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16</a:t>
            </a:r>
            <a:r>
              <a:rPr lang="en-US" altLang="zh-CN" sz="2800" b="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8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＝</a:t>
            </a:r>
            <a:r>
              <a:rPr lang="en-US" altLang="zh-CN" sz="28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3328.</a:t>
            </a:r>
            <a:r>
              <a:rPr lang="zh-CN" altLang="en-US" sz="28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解得</a:t>
            </a:r>
            <a:r>
              <a:rPr lang="en-US" altLang="zh-CN" sz="2800" b="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8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＝</a:t>
            </a:r>
            <a:r>
              <a:rPr lang="en-US" altLang="zh-CN" sz="28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256.</a:t>
            </a:r>
            <a:r>
              <a:rPr lang="zh-CN" altLang="en-US" sz="28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所以－</a:t>
            </a:r>
            <a:r>
              <a:rPr lang="en-US" altLang="zh-CN" sz="28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sz="2800" b="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8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＝－</a:t>
            </a:r>
            <a:r>
              <a:rPr lang="en-US" altLang="zh-CN" sz="28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1024</a:t>
            </a:r>
            <a:r>
              <a:rPr lang="zh-CN" altLang="en-US" sz="28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en-US" altLang="zh-CN" sz="28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16</a:t>
            </a:r>
            <a:r>
              <a:rPr lang="en-US" altLang="zh-CN" sz="2800" b="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8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＝</a:t>
            </a:r>
            <a:r>
              <a:rPr lang="en-US" altLang="zh-CN" sz="28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4096.</a:t>
            </a:r>
            <a:r>
              <a:rPr lang="zh-CN" altLang="en-US" sz="28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答：这三个数依次为</a:t>
            </a:r>
            <a:r>
              <a:rPr lang="en-US" altLang="zh-CN" sz="28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256</a:t>
            </a:r>
            <a:r>
              <a:rPr lang="zh-CN" altLang="en-US" sz="28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，－</a:t>
            </a:r>
            <a:r>
              <a:rPr lang="en-US" altLang="zh-CN" sz="28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1024</a:t>
            </a:r>
            <a:r>
              <a:rPr lang="zh-CN" altLang="en-US" sz="28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en-US" altLang="zh-CN" sz="28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4096.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8496" y="2156259"/>
            <a:ext cx="5987009" cy="830981"/>
          </a:xfrm>
          <a:prstGeom prst="rect">
            <a:avLst/>
          </a:prstGeom>
          <a:noFill/>
        </p:spPr>
        <p:txBody>
          <a:bodyPr wrap="square" lIns="91426" tIns="45712" rIns="91426" bIns="45712" rtlCol="0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3200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完成课后练习题</a:t>
            </a:r>
            <a:r>
              <a:rPr lang="en-US" altLang="zh-CN" sz="3200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.</a:t>
            </a:r>
            <a:endParaRPr lang="zh-CN" altLang="en-US" sz="3200" dirty="0">
              <a:solidFill>
                <a:prstClr val="white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01399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52734" y="1203598"/>
            <a:ext cx="8167370" cy="2899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70000"/>
              </a:lnSpc>
            </a:pPr>
            <a:r>
              <a:rPr 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学习重点：</a:t>
            </a:r>
            <a:endParaRPr lang="en-US" altLang="zh-CN" sz="28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>
              <a:lnSpc>
                <a:spcPct val="170000"/>
              </a:lnSpc>
            </a:pPr>
            <a:r>
              <a:rPr lang="zh-CN" sz="28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利用合并同类项解一元一次方程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.</a:t>
            </a:r>
            <a:endParaRPr lang="zh-CN" sz="2800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>
              <a:lnSpc>
                <a:spcPct val="170000"/>
              </a:lnSpc>
            </a:pPr>
            <a:r>
              <a:rPr 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学习难点：</a:t>
            </a:r>
            <a:endParaRPr lang="en-US" altLang="zh-CN" sz="28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>
              <a:lnSpc>
                <a:spcPct val="170000"/>
              </a:lnSpc>
            </a:pPr>
            <a:r>
              <a:rPr lang="zh-CN" sz="28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探索并发现实际问题中的相等关系，列出方程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.</a:t>
            </a:r>
            <a:endParaRPr lang="zh-CN" sz="2800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539552" y="963374"/>
            <a:ext cx="8250555" cy="23069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eaLnBrk="1" latinLnBrk="0" hangingPunct="1">
              <a:lnSpc>
                <a:spcPct val="150000"/>
              </a:lnSpc>
            </a:pPr>
            <a:r>
              <a:rPr lang="zh-CN" sz="28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在一卷古埃及草卷中，记载着这样一个数学问题“它的全部与它的  </a:t>
            </a:r>
            <a:r>
              <a:rPr lang="en-US" altLang="zh-CN" sz="28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zh-CN" sz="28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，其和等于19.”你能求出这个问题中的“它”吗？</a:t>
            </a:r>
          </a:p>
          <a:p>
            <a:pPr marL="0" indent="0"/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 Box 8"/>
              <p:cNvSpPr txBox="1">
                <a:spLocks noChangeArrowheads="1"/>
              </p:cNvSpPr>
              <p:nvPr/>
            </p:nvSpPr>
            <p:spPr bwMode="auto">
              <a:xfrm>
                <a:off x="864354" y="2912358"/>
                <a:ext cx="7600950" cy="168796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marR="0" defTabSz="914400" eaLnBrk="1" latinLnBrk="0" hangingPunct="1">
                  <a:lnSpc>
                    <a:spcPct val="150000"/>
                  </a:lnSpc>
                  <a:spcBef>
                    <a:spcPts val="0"/>
                  </a:spcBef>
                  <a:buClrTx/>
                  <a:buSzTx/>
                  <a:buFontTx/>
                  <a:defRPr/>
                </a:pPr>
                <a:r>
                  <a:rPr kumimoji="0" lang="zh-CN" altLang="en-US" sz="2800" b="1" kern="1200" cap="none" spc="0" normalizeH="0" baseline="0" noProof="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解：设</a:t>
                </a:r>
                <a:r>
                  <a:rPr kumimoji="0" lang="en-US" altLang="zh-CN" sz="2800" b="1" kern="1200" cap="none" spc="0" normalizeH="0" baseline="0" noProof="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“</a:t>
                </a:r>
                <a:r>
                  <a:rPr kumimoji="0" lang="zh-CN" altLang="en-US" sz="2800" b="1" kern="1200" cap="none" spc="0" normalizeH="0" baseline="0" noProof="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它</a:t>
                </a:r>
                <a:r>
                  <a:rPr kumimoji="0" lang="en-US" altLang="zh-CN" sz="2800" b="1" kern="1200" cap="none" spc="0" normalizeH="0" baseline="0" noProof="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”</a:t>
                </a:r>
                <a:r>
                  <a:rPr kumimoji="0" lang="zh-CN" altLang="en-US" sz="2800" b="1" kern="1200" cap="none" spc="0" normalizeH="0" baseline="0" noProof="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为</a:t>
                </a:r>
                <a:r>
                  <a:rPr kumimoji="0" lang="en-US" altLang="zh-CN" sz="2800" b="1" i="1" kern="1200" cap="none" spc="0" normalizeH="0" baseline="0" noProof="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x</a:t>
                </a:r>
                <a:r>
                  <a:rPr kumimoji="0" lang="zh-CN" altLang="en-US" sz="2800" b="1" kern="1200" cap="none" spc="0" normalizeH="0" baseline="0" noProof="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，则根据题意，得：</a:t>
                </a:r>
              </a:p>
              <a:p>
                <a:pPr marR="0" defTabSz="914400" eaLnBrk="1" latinLnBrk="0" hangingPunct="1">
                  <a:lnSpc>
                    <a:spcPct val="150000"/>
                  </a:lnSpc>
                  <a:spcBef>
                    <a:spcPts val="0"/>
                  </a:spcBef>
                  <a:buClrTx/>
                  <a:buSzTx/>
                  <a:buFontTx/>
                  <a:defRPr/>
                </a:pPr>
                <a:r>
                  <a:rPr kumimoji="0" lang="zh-CN" altLang="en-US" sz="2800" b="1" kern="1200" cap="none" spc="0" normalizeH="0" baseline="0" noProof="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  </a:t>
                </a:r>
                <a:r>
                  <a:rPr kumimoji="0" lang="en-US" altLang="zh-CN" sz="2800" b="1" i="1" kern="1200" cap="none" spc="0" normalizeH="0" baseline="0" noProof="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x</a:t>
                </a:r>
                <a:r>
                  <a:rPr kumimoji="0" lang="en-US" altLang="zh-CN" sz="2800" b="1" kern="1200" cap="none" spc="0" normalizeH="0" baseline="0" noProof="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0" lang="en-US" altLang="zh-CN" sz="2800" b="1" i="1" kern="1200" cap="none" spc="0" normalizeH="0" baseline="0" noProof="0" smtClean="0">
                            <a:solidFill>
                              <a:srgbClr val="FF0000"/>
                            </a:solidFill>
                            <a:latin typeface="Cambria Math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800" dirty="0">
                            <a:solidFill>
                              <a:srgbClr val="FF0000"/>
                            </a:solidFill>
                            <a:latin typeface="Times New Roman" panose="02020603050405020304" pitchFamily="18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800" b="0" i="0" dirty="0" smtClean="0">
                            <a:solidFill>
                              <a:srgbClr val="FF0000"/>
                            </a:solidFill>
                            <a:latin typeface="Times New Roman" panose="02020603050405020304" pitchFamily="18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  <m:t>18</m:t>
                        </m:r>
                      </m:den>
                    </m:f>
                  </m:oMath>
                </a14:m>
                <a:r>
                  <a:rPr kumimoji="0" lang="en-US" altLang="zh-CN" sz="2800" b="1" kern="1200" cap="none" spc="0" normalizeH="0" baseline="0" noProof="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kumimoji="0" lang="en-US" altLang="zh-CN" sz="2800" b="1" i="1" kern="1200" cap="none" spc="0" normalizeH="0" baseline="0" noProof="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x</a:t>
                </a:r>
                <a:r>
                  <a:rPr kumimoji="0" lang="en-US" altLang="zh-CN" sz="2800" b="1" kern="1200" cap="none" spc="0" normalizeH="0" baseline="0" noProof="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=19</a:t>
                </a:r>
                <a:r>
                  <a:rPr kumimoji="0" lang="zh-CN" altLang="en-US" sz="2800" b="1" kern="1200" cap="none" spc="0" normalizeH="0" baseline="0" noProof="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，解这个方程就可以求出</a:t>
                </a:r>
                <a:r>
                  <a:rPr kumimoji="0" lang="en-US" altLang="zh-CN" sz="2800" b="1" kern="1200" cap="none" spc="0" normalizeH="0" baseline="0" noProof="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“</a:t>
                </a:r>
                <a:r>
                  <a:rPr kumimoji="0" lang="zh-CN" altLang="en-US" sz="2800" b="1" kern="1200" cap="none" spc="0" normalizeH="0" baseline="0" noProof="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它</a:t>
                </a:r>
                <a:r>
                  <a:rPr kumimoji="0" lang="en-US" altLang="zh-CN" sz="2800" b="1" kern="1200" cap="none" spc="0" normalizeH="0" baseline="0" noProof="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”</a:t>
                </a:r>
                <a:r>
                  <a:rPr kumimoji="0" lang="zh-CN" altLang="en-US" sz="2800" b="1" kern="1200" cap="none" spc="0" normalizeH="0" baseline="0" noProof="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了</a:t>
                </a:r>
                <a:r>
                  <a:rPr kumimoji="0" lang="en-US" altLang="zh-CN" sz="2800" b="1" kern="1200" cap="none" spc="0" normalizeH="0" baseline="0" noProof="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13" name="Text 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64354" y="2912358"/>
                <a:ext cx="7600950" cy="1687963"/>
              </a:xfrm>
              <a:prstGeom prst="rect">
                <a:avLst/>
              </a:prstGeom>
              <a:blipFill>
                <a:blip r:embed="rId3"/>
                <a:stretch>
                  <a:fillRect l="-1684" b="-324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" name="对象 2">
            <a:hlinkClick r:id="" action="ppaction://ole?verb=0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14020589"/>
              </p:ext>
            </p:extLst>
          </p:nvPr>
        </p:nvGraphicFramePr>
        <p:xfrm>
          <a:off x="3435985" y="1574483"/>
          <a:ext cx="398780" cy="7721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r:id="rId4" imgW="203200" imgH="393700" progId="Equation.KSEE3">
                  <p:embed/>
                </p:oleObj>
              </mc:Choice>
              <mc:Fallback>
                <p:oleObj r:id="rId4" imgW="203200" imgH="393700" progId="Equation.KSEE3">
                  <p:embed/>
                  <p:pic>
                    <p:nvPicPr>
                      <p:cNvPr id="0" name="图片 1024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435985" y="1574483"/>
                        <a:ext cx="398780" cy="7721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9" name="组合 8"/>
          <p:cNvGrpSpPr/>
          <p:nvPr/>
        </p:nvGrpSpPr>
        <p:grpSpPr>
          <a:xfrm>
            <a:off x="3607213" y="1968642"/>
            <a:ext cx="3670300" cy="2070100"/>
            <a:chOff x="5725" y="3794"/>
            <a:chExt cx="5780" cy="3260"/>
          </a:xfrm>
        </p:grpSpPr>
        <p:sp>
          <p:nvSpPr>
            <p:cNvPr id="7" name="云形标注 6"/>
            <p:cNvSpPr/>
            <p:nvPr/>
          </p:nvSpPr>
          <p:spPr>
            <a:xfrm>
              <a:off x="5725" y="3794"/>
              <a:ext cx="5780" cy="3260"/>
            </a:xfrm>
            <a:prstGeom prst="cloudCallout">
              <a:avLst>
                <a:gd name="adj1" fmla="val -68892"/>
                <a:gd name="adj2" fmla="val 31901"/>
              </a:avLst>
            </a:prstGeom>
            <a:solidFill>
              <a:srgbClr val="00B050"/>
            </a:solidFill>
            <a:ln>
              <a:solidFill>
                <a:srgbClr val="00B050"/>
              </a:solidFill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6817" y="4630"/>
              <a:ext cx="3728" cy="16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>
                  <a:solidFill>
                    <a:srgbClr val="FFFF00"/>
                  </a:solidFill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如何解这个方程呢？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755576" y="1668142"/>
            <a:ext cx="8284210" cy="194950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eaLnBrk="1" latinLnBrk="0" hangingPunct="1">
              <a:lnSpc>
                <a:spcPct val="150000"/>
              </a:lnSpc>
            </a:pPr>
            <a:r>
              <a:rPr lang="zh-CN" sz="2800" b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问题：某校三年共购买计算机140台，去年购买数量是前年的2倍，今年购买数量又是去年的2倍.前年这个学校购买了多少台计算机?</a:t>
            </a:r>
          </a:p>
        </p:txBody>
      </p:sp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5D18820B-B83B-37C1-DA83-EF9F2B058F49}"/>
              </a:ext>
            </a:extLst>
          </p:cNvPr>
          <p:cNvGrpSpPr/>
          <p:nvPr/>
        </p:nvGrpSpPr>
        <p:grpSpPr>
          <a:xfrm>
            <a:off x="862716" y="1103883"/>
            <a:ext cx="3666199" cy="461665"/>
            <a:chOff x="460374" y="864542"/>
            <a:chExt cx="3666199" cy="461665"/>
          </a:xfrm>
        </p:grpSpPr>
        <p:grpSp>
          <p:nvGrpSpPr>
            <p:cNvPr id="15" name="组合 14">
              <a:extLst>
                <a:ext uri="{FF2B5EF4-FFF2-40B4-BE49-F238E27FC236}">
                  <a16:creationId xmlns="" xmlns:a16="http://schemas.microsoft.com/office/drawing/2014/main" id="{824A3CBC-B95A-320C-0DAC-C1BCCC972450}"/>
                </a:ext>
              </a:extLst>
            </p:cNvPr>
            <p:cNvGrpSpPr/>
            <p:nvPr/>
          </p:nvGrpSpPr>
          <p:grpSpPr>
            <a:xfrm>
              <a:off x="460374" y="864542"/>
              <a:ext cx="3666199" cy="461665"/>
              <a:chOff x="460374" y="864542"/>
              <a:chExt cx="3666199" cy="461665"/>
            </a:xfrm>
          </p:grpSpPr>
          <p:sp>
            <p:nvSpPr>
              <p:cNvPr id="17" name="圆角矩形 15">
                <a:extLst>
                  <a:ext uri="{FF2B5EF4-FFF2-40B4-BE49-F238E27FC236}">
                    <a16:creationId xmlns="" xmlns:a16="http://schemas.microsoft.com/office/drawing/2014/main" id="{D8E39A24-7A46-B1FC-BCB2-0C58AE729A2A}"/>
                  </a:ext>
                </a:extLst>
              </p:cNvPr>
              <p:cNvSpPr/>
              <p:nvPr/>
            </p:nvSpPr>
            <p:spPr>
              <a:xfrm>
                <a:off x="460374" y="916940"/>
                <a:ext cx="1812920" cy="369570"/>
              </a:xfrm>
              <a:prstGeom prst="roundRect">
                <a:avLst/>
              </a:prstGeom>
              <a:solidFill>
                <a:srgbClr val="009FB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8" name="文本框 22">
                <a:extLst>
                  <a:ext uri="{FF2B5EF4-FFF2-40B4-BE49-F238E27FC236}">
                    <a16:creationId xmlns="" xmlns:a16="http://schemas.microsoft.com/office/drawing/2014/main" id="{0AA7A2C1-B60A-144B-1743-FFE9C3CE1AD5}"/>
                  </a:ext>
                </a:extLst>
              </p:cNvPr>
              <p:cNvSpPr txBox="1"/>
              <p:nvPr/>
            </p:nvSpPr>
            <p:spPr>
              <a:xfrm>
                <a:off x="560661" y="864542"/>
                <a:ext cx="35659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>
                    <a:solidFill>
                      <a:schemeClr val="bg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学生活动一</a:t>
                </a:r>
                <a:r>
                  <a:rPr lang="en-US" altLang="zh-CN" sz="2400" dirty="0">
                    <a:solidFill>
                      <a:srgbClr val="00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 </a:t>
                </a:r>
                <a:r>
                  <a:rPr lang="zh-CN" altLang="en-US" sz="240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【一起探究】</a:t>
                </a:r>
              </a:p>
            </p:txBody>
          </p:sp>
        </p:grpSp>
        <p:cxnSp>
          <p:nvCxnSpPr>
            <p:cNvPr id="16" name="直接连接符 15">
              <a:extLst>
                <a:ext uri="{FF2B5EF4-FFF2-40B4-BE49-F238E27FC236}">
                  <a16:creationId xmlns="" xmlns:a16="http://schemas.microsoft.com/office/drawing/2014/main" id="{A0EA8EB6-8A73-1D0B-9A16-22E6CAD12955}"/>
                </a:ext>
              </a:extLst>
            </p:cNvPr>
            <p:cNvCxnSpPr/>
            <p:nvPr/>
          </p:nvCxnSpPr>
          <p:spPr>
            <a:xfrm>
              <a:off x="554355" y="914400"/>
              <a:ext cx="0" cy="361950"/>
            </a:xfrm>
            <a:prstGeom prst="line">
              <a:avLst/>
            </a:prstGeom>
            <a:ln w="19050" cmpd="sng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"/>
          <p:cNvSpPr txBox="1"/>
          <p:nvPr/>
        </p:nvSpPr>
        <p:spPr>
          <a:xfrm>
            <a:off x="721994" y="1491947"/>
            <a:ext cx="1728788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50000"/>
              </a:spcBef>
            </a:pPr>
            <a:r>
              <a:rPr lang="zh-CN" altLang="en-US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方法一：</a:t>
            </a:r>
          </a:p>
        </p:txBody>
      </p:sp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1385887" y="1374228"/>
            <a:ext cx="7758113" cy="130317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　　设前年这个学校购买了计算机</a:t>
            </a:r>
            <a:r>
              <a:rPr kumimoji="1" lang="en-US" altLang="zh-CN" sz="2800" b="1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1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台，则去年购买计算机</a:t>
            </a:r>
            <a:r>
              <a:rPr kumimoji="1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2</a:t>
            </a:r>
            <a:r>
              <a:rPr kumimoji="1" lang="en-US" altLang="zh-CN" sz="2800" b="1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1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台，今年购买计算机</a:t>
            </a:r>
            <a:r>
              <a:rPr kumimoji="1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kumimoji="1" lang="en-US" altLang="zh-CN" sz="2800" b="1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1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台</a:t>
            </a:r>
            <a:r>
              <a:rPr kumimoji="1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</a:t>
            </a:r>
            <a:endParaRPr kumimoji="1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971600" y="2792245"/>
            <a:ext cx="7648575" cy="521970"/>
          </a:xfrm>
          <a:prstGeom prst="rect">
            <a:avLst/>
          </a:prstGeom>
          <a:solidFill>
            <a:srgbClr val="FFFFCC"/>
          </a:solidFill>
          <a:ln w="9525">
            <a:solidFill>
              <a:srgbClr val="FF6600"/>
            </a:solidFill>
            <a:miter lim="800000"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前年购买量＋去年购买量＋今年购买量＝</a:t>
            </a:r>
            <a:r>
              <a:rPr kumimoji="1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140</a:t>
            </a:r>
            <a:r>
              <a:rPr kumimoji="1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台</a:t>
            </a:r>
          </a:p>
        </p:txBody>
      </p:sp>
      <p:sp>
        <p:nvSpPr>
          <p:cNvPr id="11" name="Text Box 7"/>
          <p:cNvSpPr txBox="1"/>
          <p:nvPr/>
        </p:nvSpPr>
        <p:spPr>
          <a:xfrm>
            <a:off x="1044575" y="3429055"/>
            <a:ext cx="3527425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50000"/>
              </a:spcBef>
            </a:pPr>
            <a:r>
              <a:rPr lang="zh-CN" altLang="en-US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根据题意，列得方程</a:t>
            </a:r>
          </a:p>
        </p:txBody>
      </p:sp>
      <p:sp>
        <p:nvSpPr>
          <p:cNvPr id="12" name="Text Box 8"/>
          <p:cNvSpPr txBox="1"/>
          <p:nvPr/>
        </p:nvSpPr>
        <p:spPr>
          <a:xfrm>
            <a:off x="4540250" y="3432230"/>
            <a:ext cx="381635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50000"/>
              </a:spcBef>
            </a:pPr>
            <a:r>
              <a:rPr lang="en-US" altLang="zh-CN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+2</a:t>
            </a:r>
            <a:r>
              <a:rPr lang="en-US" altLang="zh-CN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+4</a:t>
            </a:r>
            <a:r>
              <a:rPr lang="en-US" altLang="zh-CN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＝</a:t>
            </a:r>
            <a:r>
              <a:rPr lang="en-US" altLang="zh-CN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140.</a:t>
            </a:r>
          </a:p>
        </p:txBody>
      </p:sp>
    </p:spTree>
    <p:extLst>
      <p:ext uri="{BB962C8B-B14F-4D97-AF65-F5344CB8AC3E}">
        <p14:creationId xmlns:p14="http://schemas.microsoft.com/office/powerpoint/2010/main" val="4202053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  <p:bldP spid="9" grpId="0" bldLvl="0" animBg="1"/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7"/>
          <p:cNvSpPr/>
          <p:nvPr/>
        </p:nvSpPr>
        <p:spPr>
          <a:xfrm>
            <a:off x="2653903" y="940116"/>
            <a:ext cx="5294313" cy="1300163"/>
          </a:xfrm>
          <a:prstGeom prst="cloudCallout">
            <a:avLst>
              <a:gd name="adj1" fmla="val -57375"/>
              <a:gd name="adj2" fmla="val 35576"/>
            </a:avLst>
          </a:prstGeom>
          <a:solidFill>
            <a:srgbClr val="D1A3FF"/>
          </a:solidFill>
          <a:ln w="9525" cap="flat" cmpd="sng">
            <a:solidFill>
              <a:schemeClr val="accent1"/>
            </a:solidFill>
            <a:prstDash val="solid"/>
            <a:headEnd type="none" w="med" len="med"/>
            <a:tailEnd type="none" w="med" len="med"/>
          </a:ln>
        </p:spPr>
        <p:txBody>
          <a:bodyPr/>
          <a:lstStyle>
            <a:lvl1pPr marL="342900" indent="-342900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</a:pPr>
            <a:r>
              <a:rPr lang="zh-CN" altLang="en-US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还有不同的设法吗？</a:t>
            </a:r>
          </a:p>
          <a:p>
            <a:pPr marL="0" lvl="0" indent="0" algn="ctr" eaLnBrk="1" hangingPunct="1">
              <a:lnSpc>
                <a:spcPct val="100000"/>
              </a:lnSpc>
            </a:pPr>
            <a:r>
              <a:rPr lang="zh-CN" altLang="en-US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还可以列怎样的方程？</a:t>
            </a:r>
          </a:p>
        </p:txBody>
      </p:sp>
      <p:sp>
        <p:nvSpPr>
          <p:cNvPr id="11" name="AutoShape 2"/>
          <p:cNvSpPr/>
          <p:nvPr/>
        </p:nvSpPr>
        <p:spPr>
          <a:xfrm>
            <a:off x="4859338" y="2740342"/>
            <a:ext cx="3887787" cy="1798638"/>
          </a:xfrm>
          <a:prstGeom prst="roundRect">
            <a:avLst>
              <a:gd name="adj" fmla="val 16667"/>
            </a:avLst>
          </a:prstGeom>
          <a:solidFill>
            <a:srgbClr val="D7F3D1"/>
          </a:solidFill>
          <a:ln w="19050" cap="flat" cmpd="sng">
            <a:solidFill>
              <a:srgbClr val="00B0F0"/>
            </a:solidFill>
            <a:prstDash val="lgDash"/>
            <a:headEnd type="none" w="med" len="med"/>
            <a:tailEnd type="none" w="med" len="med"/>
          </a:ln>
        </p:spPr>
        <p:txBody>
          <a:bodyPr wrap="none" anchor="ctr"/>
          <a:lstStyle>
            <a:lvl1pPr marL="342900" indent="-342900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</a:pPr>
            <a:endParaRPr lang="zh-CN" altLang="en-US" sz="1800" b="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" name="AutoShape 3"/>
          <p:cNvSpPr/>
          <p:nvPr/>
        </p:nvSpPr>
        <p:spPr>
          <a:xfrm>
            <a:off x="682625" y="2740342"/>
            <a:ext cx="3887788" cy="1871663"/>
          </a:xfrm>
          <a:prstGeom prst="roundRect">
            <a:avLst>
              <a:gd name="adj" fmla="val 16667"/>
            </a:avLst>
          </a:prstGeom>
          <a:solidFill>
            <a:srgbClr val="D7F3D1"/>
          </a:solidFill>
          <a:ln w="19050" cap="flat" cmpd="sng">
            <a:solidFill>
              <a:srgbClr val="00B0F0"/>
            </a:solidFill>
            <a:prstDash val="lgDash"/>
            <a:headEnd type="none" w="med" len="med"/>
            <a:tailEnd type="none" w="med" len="med"/>
          </a:ln>
        </p:spPr>
        <p:txBody>
          <a:bodyPr wrap="none" anchor="ctr"/>
          <a:lstStyle>
            <a:lvl1pPr marL="342900" indent="-342900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</a:pPr>
            <a:endParaRPr lang="zh-CN" altLang="en-US" sz="1800" b="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13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73177243"/>
              </p:ext>
            </p:extLst>
          </p:nvPr>
        </p:nvGraphicFramePr>
        <p:xfrm>
          <a:off x="1136650" y="3099117"/>
          <a:ext cx="2840038" cy="1082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2" r:id="rId3" imgW="1056005" imgH="407035" progId="Equation.DSMT4">
                  <p:embed/>
                </p:oleObj>
              </mc:Choice>
              <mc:Fallback>
                <p:oleObj r:id="rId3" imgW="1056005" imgH="407035" progId="Equation.DSMT4">
                  <p:embed/>
                  <p:pic>
                    <p:nvPicPr>
                      <p:cNvPr id="0" name="图片 3084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36650" y="3099117"/>
                        <a:ext cx="2840038" cy="10826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02641312"/>
              </p:ext>
            </p:extLst>
          </p:nvPr>
        </p:nvGraphicFramePr>
        <p:xfrm>
          <a:off x="5424488" y="3157855"/>
          <a:ext cx="2994025" cy="965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3" r:id="rId5" imgW="1030605" imgH="407035" progId="Equation.DSMT4">
                  <p:embed/>
                </p:oleObj>
              </mc:Choice>
              <mc:Fallback>
                <p:oleObj r:id="rId5" imgW="1030605" imgH="407035" progId="Equation.DSMT4">
                  <p:embed/>
                  <p:pic>
                    <p:nvPicPr>
                      <p:cNvPr id="0" name="图片 3085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424488" y="3157855"/>
                        <a:ext cx="2994025" cy="9652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 Box 14"/>
          <p:cNvSpPr txBox="1">
            <a:spLocks noChangeArrowheads="1"/>
          </p:cNvSpPr>
          <p:nvPr/>
        </p:nvSpPr>
        <p:spPr bwMode="auto">
          <a:xfrm>
            <a:off x="323850" y="2049780"/>
            <a:ext cx="4246563" cy="52197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方法二：设去年购买</a:t>
            </a:r>
            <a:r>
              <a:rPr kumimoji="0" lang="en-US" altLang="zh-CN" sz="2800" b="1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台</a:t>
            </a:r>
            <a:r>
              <a:rPr kumimoji="0" lang="en-US" altLang="zh-CN" sz="2800" b="1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</a:t>
            </a:r>
            <a:endParaRPr kumimoji="0" lang="zh-CN" altLang="en-US" sz="2800" b="1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7" name="Text Box 15"/>
          <p:cNvSpPr txBox="1">
            <a:spLocks noChangeArrowheads="1"/>
          </p:cNvSpPr>
          <p:nvPr/>
        </p:nvSpPr>
        <p:spPr bwMode="auto">
          <a:xfrm>
            <a:off x="4572000" y="2049780"/>
            <a:ext cx="4291013" cy="52197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方法三：设今年购买</a:t>
            </a:r>
            <a:r>
              <a:rPr kumimoji="0" lang="en-US" altLang="zh-CN" sz="2800" b="1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台</a:t>
            </a:r>
            <a:r>
              <a:rPr kumimoji="0" lang="en-US" altLang="zh-CN" sz="2800" b="1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</a:t>
            </a:r>
            <a:endParaRPr kumimoji="0" lang="zh-CN" altLang="en-US" sz="2800" b="1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11" grpId="0" bldLvl="0" animBg="1"/>
      <p:bldP spid="12" grpId="0" bldLvl="0" animBg="1"/>
      <p:bldP spid="16" grpId="0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Box 11"/>
          <p:cNvSpPr txBox="1">
            <a:spLocks noChangeArrowheads="1"/>
          </p:cNvSpPr>
          <p:nvPr/>
        </p:nvSpPr>
        <p:spPr bwMode="auto">
          <a:xfrm>
            <a:off x="5481955" y="2240915"/>
            <a:ext cx="2296795" cy="656846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如何转化呢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?</a:t>
            </a:r>
          </a:p>
        </p:txBody>
      </p:sp>
      <p:sp>
        <p:nvSpPr>
          <p:cNvPr id="11" name="TextBox 2"/>
          <p:cNvSpPr txBox="1"/>
          <p:nvPr/>
        </p:nvSpPr>
        <p:spPr>
          <a:xfrm>
            <a:off x="741998" y="3661410"/>
            <a:ext cx="4673600" cy="5222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defTabSz="914400" eaLnBrk="1" hangingPunct="1">
              <a:buClrTx/>
              <a:buSzTx/>
              <a:buFontTx/>
              <a:defRPr/>
            </a:pPr>
            <a:r>
              <a:rPr kumimoji="0" lang="zh-CN" altLang="en-US" sz="2800" b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把含有</a:t>
            </a:r>
            <a:r>
              <a:rPr kumimoji="0" lang="en-US" altLang="zh-CN" sz="2800" b="1" i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0" lang="zh-CN" altLang="en-US" sz="2800" b="1" kern="1200" cap="none" spc="0" normalizeH="0" baseline="0" noProof="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的项合并同类项，得</a:t>
            </a: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742315" y="2422525"/>
            <a:ext cx="4231640" cy="517525"/>
          </a:xfrm>
          <a:prstGeom prst="rect">
            <a:avLst/>
          </a:prstGeom>
          <a:solidFill>
            <a:srgbClr val="ECD9FF"/>
          </a:solidFill>
          <a:ln>
            <a:solidFill>
              <a:srgbClr val="00B0F0"/>
            </a:solidFill>
          </a:ln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对于</a:t>
            </a:r>
            <a:r>
              <a:rPr kumimoji="0" lang="en-US" altLang="zh-CN" sz="2800" b="1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2800" b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+2</a:t>
            </a:r>
            <a:r>
              <a:rPr kumimoji="0" lang="en-US" altLang="zh-CN" sz="2800" b="1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2800" b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+4</a:t>
            </a:r>
            <a:r>
              <a:rPr kumimoji="0" lang="en-US" altLang="zh-CN" sz="2800" b="1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2800" b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=140</a:t>
            </a:r>
            <a:r>
              <a:rPr kumimoji="0" lang="zh-CN" altLang="en-US" sz="2800" b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这个方程</a:t>
            </a:r>
          </a:p>
        </p:txBody>
      </p:sp>
      <p:sp>
        <p:nvSpPr>
          <p:cNvPr id="16" name="Text Box 14"/>
          <p:cNvSpPr txBox="1"/>
          <p:nvPr/>
        </p:nvSpPr>
        <p:spPr>
          <a:xfrm>
            <a:off x="3649028" y="2977833"/>
            <a:ext cx="2447925" cy="583565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20000"/>
              </a:spcBef>
            </a:pPr>
            <a:r>
              <a:rPr lang="zh-CN" altLang="en-US" sz="32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合并同类项</a:t>
            </a:r>
          </a:p>
        </p:txBody>
      </p:sp>
      <p:sp>
        <p:nvSpPr>
          <p:cNvPr id="17" name="Text Box 15"/>
          <p:cNvSpPr txBox="1">
            <a:spLocks noChangeArrowheads="1"/>
          </p:cNvSpPr>
          <p:nvPr/>
        </p:nvSpPr>
        <p:spPr bwMode="auto">
          <a:xfrm>
            <a:off x="1287780" y="4184015"/>
            <a:ext cx="2542540" cy="52197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系数化为</a:t>
            </a:r>
            <a:r>
              <a:rPr kumimoji="1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kumimoji="1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，得</a:t>
            </a:r>
          </a:p>
        </p:txBody>
      </p:sp>
      <p:sp>
        <p:nvSpPr>
          <p:cNvPr id="19" name="Rectangle 4"/>
          <p:cNvSpPr>
            <a:spLocks noChangeArrowheads="1"/>
          </p:cNvSpPr>
          <p:nvPr/>
        </p:nvSpPr>
        <p:spPr bwMode="auto">
          <a:xfrm>
            <a:off x="5539105" y="3661410"/>
            <a:ext cx="1313815" cy="516255"/>
          </a:xfrm>
          <a:prstGeom prst="rect">
            <a:avLst/>
          </a:prstGeom>
          <a:solidFill>
            <a:srgbClr val="ECD9FF"/>
          </a:solidFill>
          <a:ln>
            <a:solidFill>
              <a:srgbClr val="00B0F0"/>
            </a:solidFill>
          </a:ln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kumimoji="0" lang="en-US" altLang="zh-CN" sz="2800" b="1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=140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Rectangle 4"/>
          <p:cNvSpPr>
            <a:spLocks noChangeArrowheads="1"/>
          </p:cNvSpPr>
          <p:nvPr/>
        </p:nvSpPr>
        <p:spPr bwMode="auto">
          <a:xfrm>
            <a:off x="3903345" y="4146550"/>
            <a:ext cx="988695" cy="517525"/>
          </a:xfrm>
          <a:prstGeom prst="rect">
            <a:avLst/>
          </a:prstGeom>
          <a:solidFill>
            <a:srgbClr val="ECD9FF"/>
          </a:solidFill>
          <a:ln>
            <a:solidFill>
              <a:srgbClr val="00B0F0"/>
            </a:solidFill>
          </a:ln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=20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528592" y="1079312"/>
            <a:ext cx="8607236" cy="13849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解：以</a:t>
            </a:r>
            <a:r>
              <a:rPr lang="en-US" altLang="zh-CN" sz="2800" b="1" i="1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x</a:t>
            </a:r>
            <a:r>
              <a:rPr lang="zh-CN" altLang="en-US" sz="2800" b="1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为未知数的方程，就是把方程逐步转化为</a:t>
            </a:r>
            <a:r>
              <a:rPr lang="en-US" altLang="zh-CN" sz="2800" b="1" i="1" noProof="0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x</a:t>
            </a:r>
            <a:r>
              <a:rPr lang="en-US" altLang="zh-CN" sz="2800" b="1" noProof="0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=</a:t>
            </a:r>
            <a:r>
              <a:rPr lang="en-US" altLang="zh-CN" sz="2800" b="1" i="1" noProof="0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m</a:t>
            </a:r>
            <a:endParaRPr lang="en-US" altLang="zh-CN" sz="2800" b="1" i="1" noProof="0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（常数）的形式</a:t>
            </a:r>
            <a:r>
              <a:rPr lang="en-US" altLang="zh-CN" sz="2800" b="1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3" grpId="0" bldLvl="0" animBg="1"/>
      <p:bldP spid="16" grpId="0"/>
      <p:bldP spid="17" grpId="0"/>
      <p:bldP spid="19" grpId="0" bldLvl="0" animBg="1"/>
      <p:bldP spid="25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 bwMode="auto">
          <a:xfrm>
            <a:off x="827200" y="1680369"/>
            <a:ext cx="7626350" cy="2445385"/>
          </a:xfrm>
          <a:prstGeom prst="rect">
            <a:avLst/>
          </a:prstGeom>
          <a:solidFill>
            <a:srgbClr val="FFCC99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" name="TextBox 6"/>
          <p:cNvSpPr txBox="1"/>
          <p:nvPr/>
        </p:nvSpPr>
        <p:spPr>
          <a:xfrm>
            <a:off x="959167" y="1784409"/>
            <a:ext cx="7494383" cy="23069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defTabSz="914400" eaLnBrk="1" latinLnBrk="0" hangingPunct="1">
              <a:lnSpc>
                <a:spcPct val="150000"/>
              </a:lnSpc>
              <a:buClrTx/>
              <a:buSzTx/>
              <a:buFontTx/>
              <a:defRPr/>
            </a:pPr>
            <a:r>
              <a:rPr kumimoji="0" lang="zh-CN" altLang="en-US" sz="2800" b="1" kern="1200" cap="none" spc="0" normalizeH="0" baseline="0" noProof="0" dirty="0">
                <a:latin typeface="+mn-lt"/>
                <a:ea typeface="+mn-ea"/>
                <a:cs typeface="+mn-cs"/>
              </a:rPr>
              <a:t>  </a:t>
            </a:r>
            <a:r>
              <a:rPr kumimoji="0" lang="zh-CN" altLang="en-US" sz="3200" b="1" kern="1200" cap="none" spc="0" normalizeH="0" baseline="0" noProof="0" dirty="0">
                <a:latin typeface="+mn-lt"/>
                <a:ea typeface="+mn-ea"/>
                <a:cs typeface="+mn-cs"/>
              </a:rPr>
              <a:t>  </a:t>
            </a:r>
            <a:r>
              <a:rPr kumimoji="0" lang="zh-CN" altLang="en-US" sz="3200" b="1" kern="1200" cap="none" spc="0" normalizeH="0" baseline="0" noProof="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回顾本题列方程的过程，可以发现：“总量</a:t>
            </a:r>
            <a:r>
              <a:rPr kumimoji="0" lang="en-US" altLang="zh-CN" sz="3200" b="1" kern="1200" cap="none" spc="0" normalizeH="0" baseline="0" noProof="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=</a:t>
            </a:r>
            <a:r>
              <a:rPr kumimoji="0" lang="zh-CN" altLang="en-US" sz="3200" b="1" kern="1200" cap="none" spc="0" normalizeH="0" baseline="0" noProof="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各部分量的和”是一个基本的相等关系</a:t>
            </a:r>
            <a:r>
              <a:rPr kumimoji="0" lang="en-US" altLang="zh-CN" sz="3200" b="1" kern="1200" cap="none" spc="0" normalizeH="0" baseline="0" noProof="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.</a:t>
            </a:r>
            <a:endParaRPr kumimoji="0" lang="zh-CN" altLang="en-US" sz="3200" b="1" kern="1200" cap="none" spc="0" normalizeH="0" baseline="0" noProof="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25B3E971-703B-3625-E40B-90F9A4FCDADE}"/>
              </a:ext>
            </a:extLst>
          </p:cNvPr>
          <p:cNvGrpSpPr/>
          <p:nvPr/>
        </p:nvGrpSpPr>
        <p:grpSpPr>
          <a:xfrm>
            <a:off x="862716" y="1103883"/>
            <a:ext cx="3666199" cy="461665"/>
            <a:chOff x="460374" y="864542"/>
            <a:chExt cx="3666199" cy="461665"/>
          </a:xfrm>
        </p:grpSpPr>
        <p:grpSp>
          <p:nvGrpSpPr>
            <p:cNvPr id="5" name="组合 4">
              <a:extLst>
                <a:ext uri="{FF2B5EF4-FFF2-40B4-BE49-F238E27FC236}">
                  <a16:creationId xmlns="" xmlns:a16="http://schemas.microsoft.com/office/drawing/2014/main" id="{22E7FDDB-213D-4388-BB5E-3A5ADD0AF75B}"/>
                </a:ext>
              </a:extLst>
            </p:cNvPr>
            <p:cNvGrpSpPr/>
            <p:nvPr/>
          </p:nvGrpSpPr>
          <p:grpSpPr>
            <a:xfrm>
              <a:off x="460374" y="864542"/>
              <a:ext cx="3666199" cy="461665"/>
              <a:chOff x="460374" y="864542"/>
              <a:chExt cx="3666199" cy="461665"/>
            </a:xfrm>
          </p:grpSpPr>
          <p:sp>
            <p:nvSpPr>
              <p:cNvPr id="7" name="圆角矩形 15">
                <a:extLst>
                  <a:ext uri="{FF2B5EF4-FFF2-40B4-BE49-F238E27FC236}">
                    <a16:creationId xmlns="" xmlns:a16="http://schemas.microsoft.com/office/drawing/2014/main" id="{5F99F9A1-A2AD-8566-248B-0575B2931F02}"/>
                  </a:ext>
                </a:extLst>
              </p:cNvPr>
              <p:cNvSpPr/>
              <p:nvPr/>
            </p:nvSpPr>
            <p:spPr>
              <a:xfrm>
                <a:off x="460374" y="916940"/>
                <a:ext cx="1812920" cy="369570"/>
              </a:xfrm>
              <a:prstGeom prst="roundRect">
                <a:avLst/>
              </a:prstGeom>
              <a:solidFill>
                <a:srgbClr val="009FB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0" name="文本框 22">
                <a:extLst>
                  <a:ext uri="{FF2B5EF4-FFF2-40B4-BE49-F238E27FC236}">
                    <a16:creationId xmlns="" xmlns:a16="http://schemas.microsoft.com/office/drawing/2014/main" id="{1ABDDE25-B56B-6C26-EBA3-B5F4806A7E63}"/>
                  </a:ext>
                </a:extLst>
              </p:cNvPr>
              <p:cNvSpPr txBox="1"/>
              <p:nvPr/>
            </p:nvSpPr>
            <p:spPr>
              <a:xfrm>
                <a:off x="560661" y="864542"/>
                <a:ext cx="35659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>
                    <a:solidFill>
                      <a:schemeClr val="bg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学生活动一</a:t>
                </a:r>
                <a:r>
                  <a:rPr lang="en-US" altLang="zh-CN" sz="2400" dirty="0">
                    <a:solidFill>
                      <a:srgbClr val="00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 </a:t>
                </a:r>
                <a:r>
                  <a:rPr lang="zh-CN" altLang="en-US" sz="240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【一起归纳】</a:t>
                </a:r>
              </a:p>
            </p:txBody>
          </p:sp>
        </p:grpSp>
        <p:cxnSp>
          <p:nvCxnSpPr>
            <p:cNvPr id="6" name="直接连接符 5">
              <a:extLst>
                <a:ext uri="{FF2B5EF4-FFF2-40B4-BE49-F238E27FC236}">
                  <a16:creationId xmlns="" xmlns:a16="http://schemas.microsoft.com/office/drawing/2014/main" id="{C3267758-5317-A6E3-1A6B-1523AAC10508}"/>
                </a:ext>
              </a:extLst>
            </p:cNvPr>
            <p:cNvCxnSpPr/>
            <p:nvPr/>
          </p:nvCxnSpPr>
          <p:spPr>
            <a:xfrm>
              <a:off x="554355" y="914400"/>
              <a:ext cx="0" cy="361950"/>
            </a:xfrm>
            <a:prstGeom prst="line">
              <a:avLst/>
            </a:prstGeom>
            <a:ln w="19050" cmpd="sng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2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556</TotalTime>
  <Words>1263</Words>
  <Application>Microsoft Office PowerPoint</Application>
  <PresentationFormat>全屏显示(16:9)</PresentationFormat>
  <Paragraphs>111</Paragraphs>
  <Slides>24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35" baseType="lpstr">
      <vt:lpstr>Arial</vt:lpstr>
      <vt:lpstr>宋体</vt:lpstr>
      <vt:lpstr>Times New Roman</vt:lpstr>
      <vt:lpstr>Cambria Math</vt:lpstr>
      <vt:lpstr>隶书</vt:lpstr>
      <vt:lpstr>Calibri</vt:lpstr>
      <vt:lpstr>黑体</vt:lpstr>
      <vt:lpstr>楷体</vt:lpstr>
      <vt:lpstr>2_自定义设计方案</vt:lpstr>
      <vt:lpstr>WPS 公式 3.0</vt:lpstr>
      <vt:lpstr>MathType 6.0 Equation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USER</dc:creator>
  <cp:lastModifiedBy>Administrator</cp:lastModifiedBy>
  <cp:revision>786</cp:revision>
  <dcterms:created xsi:type="dcterms:W3CDTF">2023-10-19T08:02:00Z</dcterms:created>
  <dcterms:modified xsi:type="dcterms:W3CDTF">2024-08-21T06:44:01Z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2052-10.8.2.6948</vt:lpwstr>
  </property>
  <property fmtid="{D5CDD505-2E9C-101B-9397-08002B2CF9AE}" pid="3" name="ICV">
    <vt:lpwstr>E5876C79E128464E999B27F57E031B17_13</vt:lpwstr>
  </property>
</Properties>
</file>